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9"/>
  </p:notesMasterIdLst>
  <p:handoutMasterIdLst>
    <p:handoutMasterId r:id="rId20"/>
  </p:handoutMasterIdLst>
  <p:sldIdLst>
    <p:sldId id="564" r:id="rId5"/>
    <p:sldId id="554" r:id="rId6"/>
    <p:sldId id="563" r:id="rId7"/>
    <p:sldId id="569" r:id="rId8"/>
    <p:sldId id="578" r:id="rId9"/>
    <p:sldId id="573" r:id="rId10"/>
    <p:sldId id="574" r:id="rId11"/>
    <p:sldId id="575" r:id="rId12"/>
    <p:sldId id="576" r:id="rId13"/>
    <p:sldId id="577" r:id="rId14"/>
    <p:sldId id="571" r:id="rId15"/>
    <p:sldId id="572" r:id="rId16"/>
    <p:sldId id="565" r:id="rId17"/>
    <p:sldId id="579" r:id="rId1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D1"/>
    <a:srgbClr val="C9DBF8"/>
    <a:srgbClr val="AB218E"/>
    <a:srgbClr val="FF66FF"/>
    <a:srgbClr val="A22590"/>
    <a:srgbClr val="1A9898"/>
    <a:srgbClr val="5A7A94"/>
    <a:srgbClr val="7F7F7F"/>
    <a:srgbClr val="BB0000"/>
    <a:srgbClr val="2B7D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4" autoAdjust="0"/>
    <p:restoredTop sz="68435" autoAdjust="0"/>
  </p:normalViewPr>
  <p:slideViewPr>
    <p:cSldViewPr showGuides="1">
      <p:cViewPr>
        <p:scale>
          <a:sx n="90" d="100"/>
          <a:sy n="90" d="100"/>
        </p:scale>
        <p:origin x="1216" y="576"/>
      </p:cViewPr>
      <p:guideLst>
        <p:guide pos="3841"/>
        <p:guide orient="horz" pos="1026"/>
        <p:guide orient="horz" pos="1979"/>
        <p:guide pos="303"/>
        <p:guide pos="7334"/>
        <p:guide orient="horz" pos="30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4" d="100"/>
        <a:sy n="104" d="100"/>
      </p:scale>
      <p:origin x="0" y="0"/>
    </p:cViewPr>
  </p:sorterViewPr>
  <p:notesViewPr>
    <p:cSldViewPr showGuides="1">
      <p:cViewPr varScale="1">
        <p:scale>
          <a:sx n="73" d="100"/>
          <a:sy n="73" d="100"/>
        </p:scale>
        <p:origin x="291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58453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endParaRPr lang="es-PE"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5848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r>
              <a:rPr lang="es-PE" sz="1100" dirty="0"/>
              <a:t>1 .- Carga los registros de la base de datos central (nube) a la base de datos local</a:t>
            </a:r>
          </a:p>
          <a:p>
            <a:pPr marL="285750" indent="-285750">
              <a:buFontTx/>
              <a:buChar char="-"/>
            </a:pPr>
            <a:r>
              <a:rPr lang="es-PE" sz="1100" dirty="0"/>
              <a:t>2 .- Inicio sesion de usuario</a:t>
            </a:r>
          </a:p>
          <a:p>
            <a:pPr marL="285750" indent="-285750">
              <a:buFontTx/>
              <a:buChar char="-"/>
            </a:pPr>
            <a:r>
              <a:rPr lang="es-PE" sz="1100" dirty="0"/>
              <a:t>3.- Menu general del aplicativo</a:t>
            </a:r>
          </a:p>
          <a:p>
            <a:pPr marL="285750" indent="-285750">
              <a:buFontTx/>
              <a:buChar char="-"/>
            </a:pPr>
            <a:r>
              <a:rPr lang="es-PE" sz="1100" dirty="0"/>
              <a:t>4.- Menu: MONITOR PROY. TAMBO</a:t>
            </a:r>
          </a:p>
          <a:p>
            <a:pPr marL="285750" indent="-285750">
              <a:buFontTx/>
              <a:buChar char="-"/>
            </a:pPr>
            <a:r>
              <a:rPr lang="es-PE" sz="1100" dirty="0"/>
              <a:t>5.- Listar todos los proyectos asignados al usuario, ver detalle del proyecto</a:t>
            </a:r>
          </a:p>
          <a:p>
            <a:pPr marL="285750" indent="-285750">
              <a:buFontTx/>
              <a:buChar char="-"/>
            </a:pPr>
            <a:r>
              <a:rPr lang="es-PE" sz="1100" dirty="0"/>
              <a:t>5.1 .- No requiere proyectos asignados al usuario</a:t>
            </a:r>
          </a:p>
          <a:p>
            <a:pPr marL="285750" indent="-285750">
              <a:buFontTx/>
              <a:buChar char="-"/>
            </a:pPr>
            <a:r>
              <a:rPr lang="es-PE" sz="1100" dirty="0"/>
              <a:t>6.- Crear </a:t>
            </a:r>
            <a:r>
              <a:rPr lang="es-PE" sz="1050" dirty="0"/>
              <a:t>nuevo</a:t>
            </a:r>
            <a:r>
              <a:rPr lang="es-PE" sz="1100" dirty="0"/>
              <a:t> monitoreo: </a:t>
            </a:r>
          </a:p>
          <a:p>
            <a:pPr marL="465750" lvl="1" indent="-285750">
              <a:buFontTx/>
              <a:buChar char="-"/>
            </a:pPr>
            <a:r>
              <a:rPr lang="es-PE" sz="1100" dirty="0"/>
              <a:t>5 – Proyecto asignado al usuario</a:t>
            </a:r>
          </a:p>
          <a:p>
            <a:pPr marL="465750" lvl="1" indent="-285750">
              <a:buFontTx/>
              <a:buChar char="-"/>
            </a:pPr>
            <a:r>
              <a:rPr lang="es-PE" sz="1100" dirty="0"/>
              <a:t>5.1 – Proyecto no asignado al</a:t>
            </a:r>
            <a:r>
              <a:rPr lang="es-PE" sz="600" dirty="0"/>
              <a:t> usuario</a:t>
            </a:r>
          </a:p>
          <a:p>
            <a:pPr marL="285750" indent="-285750">
              <a:buFontTx/>
              <a:buChar char="-"/>
            </a:pPr>
            <a:r>
              <a:rPr lang="es-PE" sz="1100" dirty="0"/>
              <a:t>7.- Editar monitoreo</a:t>
            </a:r>
          </a:p>
          <a:p>
            <a:pPr marL="285750" indent="-285750">
              <a:buFontTx/>
              <a:buChar char="-"/>
            </a:pPr>
            <a:r>
              <a:rPr lang="es-PE" sz="1100" dirty="0"/>
              <a:t>8.- Eliminar monitoreo</a:t>
            </a:r>
          </a:p>
          <a:p>
            <a:pPr marL="285750" indent="-285750">
              <a:buFontTx/>
              <a:buChar char="-"/>
            </a:pPr>
            <a:r>
              <a:rPr lang="es-PE" sz="1100" dirty="0"/>
              <a:t>9.- Enviar monitoreo a la base de datos central (nube)</a:t>
            </a:r>
          </a:p>
          <a:p>
            <a:pPr marL="465750" lvl="1" indent="-285750">
              <a:buFontTx/>
              <a:buChar char="-"/>
            </a:pPr>
            <a:r>
              <a:rPr lang="es-PE" sz="1100" dirty="0"/>
              <a:t>Envio individual</a:t>
            </a:r>
          </a:p>
          <a:p>
            <a:pPr marL="465750" lvl="1" indent="-285750">
              <a:buFontTx/>
              <a:buChar char="-"/>
            </a:pPr>
            <a:r>
              <a:rPr lang="es-PE" sz="1100" dirty="0"/>
              <a:t>Envio masivo</a:t>
            </a:r>
          </a:p>
          <a:p>
            <a:pPr marL="465750" lvl="1" indent="-285750">
              <a:buFontTx/>
              <a:buChar char="-"/>
            </a:pPr>
            <a:r>
              <a:rPr lang="es-PE" sz="1100" dirty="0"/>
              <a:t>Requiere conexión a internet</a:t>
            </a:r>
          </a:p>
          <a:p>
            <a:pPr marL="465750" lvl="1" indent="-285750">
              <a:buFontTx/>
              <a:buChar char="-"/>
            </a:pPr>
            <a:r>
              <a:rPr lang="es-PE" sz="1100" dirty="0"/>
              <a:t>Requiere estado de monitoreo POR ENVIAR</a:t>
            </a:r>
          </a:p>
          <a:p>
            <a:pPr marL="285750" indent="-285750">
              <a:buFontTx/>
              <a:buChar char="-"/>
            </a:pPr>
            <a:endParaRPr lang="es-PE" sz="1100"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53766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E" dirty="0"/>
              <a:t>MODULOS</a:t>
            </a:r>
          </a:p>
          <a:p>
            <a:pPr marL="285750" indent="-285750">
              <a:buFontTx/>
              <a:buChar char="-"/>
            </a:pPr>
            <a:r>
              <a:rPr lang="en-PE" dirty="0"/>
              <a:t>MONITOREO DE PROYECTOS TAMBO</a:t>
            </a:r>
          </a:p>
          <a:p>
            <a:pPr marL="285750" indent="-285750">
              <a:buFontTx/>
              <a:buChar char="-"/>
            </a:pPr>
            <a:r>
              <a:rPr lang="en-PE" dirty="0"/>
              <a:t>PROGRAMACION DE ACTIVIDADES</a:t>
            </a:r>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258543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F848E"/>
                </a:solidFill>
                <a:effectLst/>
                <a:latin typeface="Menlo" panose="020B0609030804020204" pitchFamily="49" charset="0"/>
              </a:rPr>
              <a:t>1 - </a:t>
            </a:r>
            <a:r>
              <a:rPr lang="en-US" b="0" i="0" dirty="0" err="1">
                <a:solidFill>
                  <a:srgbClr val="7F848E"/>
                </a:solidFill>
                <a:effectLst/>
                <a:latin typeface="Menlo" panose="020B0609030804020204" pitchFamily="49" charset="0"/>
              </a:rPr>
              <a:t>Buscar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proyectos</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2 -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3 - </a:t>
            </a:r>
            <a:r>
              <a:rPr lang="en-US" b="0" i="0" dirty="0" err="1">
                <a:solidFill>
                  <a:srgbClr val="7F848E"/>
                </a:solidFill>
                <a:effectLst/>
                <a:latin typeface="Menlo" panose="020B0609030804020204" pitchFamily="49" charset="0"/>
              </a:rPr>
              <a:t>Crear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nuevos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en</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proyectos</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3.1 </a:t>
            </a:r>
            <a:r>
              <a:rPr lang="en-US" b="0" i="0">
                <a:solidFill>
                  <a:srgbClr val="7F848E"/>
                </a:solidFill>
                <a:effectLst/>
                <a:latin typeface="Menlo" panose="020B0609030804020204" pitchFamily="49" charset="0"/>
              </a:rPr>
              <a:t>- GRABAR: </a:t>
            </a:r>
            <a:r>
              <a:rPr lang="en-US" b="0" i="0" dirty="0">
                <a:solidFill>
                  <a:srgbClr val="7F848E"/>
                </a:solidFill>
                <a:effectLst/>
                <a:latin typeface="Menlo" panose="020B0609030804020204" pitchFamily="49" charset="0"/>
              </a:rPr>
              <a:t>Registrar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en</a:t>
            </a:r>
            <a:r>
              <a:rPr lang="en-US" b="0" i="0" dirty="0">
                <a:solidFill>
                  <a:srgbClr val="7F848E"/>
                </a:solidFill>
                <a:effectLst/>
                <a:latin typeface="Menlo" panose="020B0609030804020204" pitchFamily="49" charset="0"/>
              </a:rPr>
              <a:t> la base de </a:t>
            </a:r>
            <a:r>
              <a:rPr lang="en-US" b="0" i="0" dirty="0" err="1">
                <a:solidFill>
                  <a:srgbClr val="7F848E"/>
                </a:solidFill>
                <a:effectLst/>
                <a:latin typeface="Menlo" panose="020B0609030804020204" pitchFamily="49" charset="0"/>
              </a:rPr>
              <a:t>datos</a:t>
            </a:r>
            <a:r>
              <a:rPr lang="en-US" b="0" i="0" dirty="0">
                <a:solidFill>
                  <a:srgbClr val="7F848E"/>
                </a:solidFill>
                <a:effectLst/>
                <a:latin typeface="Menlo" panose="020B0609030804020204" pitchFamily="49" charset="0"/>
              </a:rPr>
              <a:t> local</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3.2 - ENVIAR: </a:t>
            </a:r>
            <a:r>
              <a:rPr lang="en-US" b="0" i="0" dirty="0" err="1">
                <a:solidFill>
                  <a:srgbClr val="7F848E"/>
                </a:solidFill>
                <a:effectLst/>
                <a:latin typeface="Menlo" panose="020B0609030804020204" pitchFamily="49" charset="0"/>
              </a:rPr>
              <a:t>Enviar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a:t>
            </a:r>
            <a:r>
              <a:rPr lang="en-US" b="0" i="0" dirty="0">
                <a:solidFill>
                  <a:srgbClr val="7F848E"/>
                </a:solidFill>
                <a:effectLst/>
                <a:latin typeface="Menlo" panose="020B0609030804020204" pitchFamily="49" charset="0"/>
              </a:rPr>
              <a:t> a la </a:t>
            </a:r>
            <a:r>
              <a:rPr lang="en-US" b="0" i="0" dirty="0" err="1">
                <a:solidFill>
                  <a:srgbClr val="7F848E"/>
                </a:solidFill>
                <a:effectLst/>
                <a:latin typeface="Menlo" panose="020B0609030804020204" pitchFamily="49" charset="0"/>
              </a:rPr>
              <a:t>nube</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usando</a:t>
            </a:r>
            <a:r>
              <a:rPr lang="en-US" b="0" i="0" dirty="0">
                <a:solidFill>
                  <a:srgbClr val="7F848E"/>
                </a:solidFill>
                <a:effectLst/>
                <a:latin typeface="Menlo" panose="020B0609030804020204" pitchFamily="49" charset="0"/>
              </a:rPr>
              <a:t> la API REST</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4 - Ver </a:t>
            </a:r>
            <a:r>
              <a:rPr lang="en-US" b="0" i="0" dirty="0" err="1">
                <a:solidFill>
                  <a:srgbClr val="7F848E"/>
                </a:solidFill>
                <a:effectLst/>
                <a:latin typeface="Menlo" panose="020B0609030804020204" pitchFamily="49" charset="0"/>
              </a:rPr>
              <a:t>detalle</a:t>
            </a:r>
            <a:r>
              <a:rPr lang="en-US" b="0" i="0" dirty="0">
                <a:solidFill>
                  <a:srgbClr val="7F848E"/>
                </a:solidFill>
                <a:effectLst/>
                <a:latin typeface="Menlo" panose="020B0609030804020204" pitchFamily="49" charset="0"/>
              </a:rPr>
              <a:t>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5 -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PARA ENVIAR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42051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F848E"/>
                </a:solidFill>
                <a:effectLst/>
                <a:latin typeface="Menlo" panose="020B0609030804020204" pitchFamily="49" charset="0"/>
              </a:rPr>
              <a:t>1 - </a:t>
            </a:r>
            <a:r>
              <a:rPr lang="en-US" b="0" i="0" dirty="0" err="1">
                <a:solidFill>
                  <a:srgbClr val="7F848E"/>
                </a:solidFill>
                <a:effectLst/>
                <a:latin typeface="Menlo" panose="020B0609030804020204" pitchFamily="49" charset="0"/>
              </a:rPr>
              <a:t>Buscar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endParaRPr lang="en-US"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b="0" i="0" dirty="0">
                <a:solidFill>
                  <a:srgbClr val="7F848E"/>
                </a:solidFill>
                <a:effectLst/>
                <a:latin typeface="Menlo" panose="020B0609030804020204" pitchFamily="49" charset="0"/>
              </a:rPr>
              <a:t>5 -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POR ENVIAR del </a:t>
            </a:r>
            <a:r>
              <a:rPr lang="en-US" b="0" i="0" dirty="0" err="1">
                <a:solidFill>
                  <a:srgbClr val="7F848E"/>
                </a:solidFill>
                <a:effectLst/>
                <a:latin typeface="Menlo" panose="020B0609030804020204" pitchFamily="49" charset="0"/>
              </a:rPr>
              <a:t>proyecto</a:t>
            </a:r>
            <a:endParaRPr lang="en-PE"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6 - Envio masivo a la nube mediante la API REST de todos los Monitoreos cuyo estado esten POR ENVIAR</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291689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NUEVO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Crea un nuevo monitoreo independiente del proyecto asignado al usuario sessión</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PE"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OTROS MONITOREOS</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454562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LISTA DE TODOS LOS MINITOREOS POR ENVIAR DE TODOS LOS PROYECTOS</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6 - Envio masivo a la nube mediante la API REST de todos los Monitoreos cuyo estado esten POR ENVIAR</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2417766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3217322"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7"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 action="ppaction://noaction"/>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18" Type="http://schemas.openxmlformats.org/officeDocument/2006/relationships/image" Target="../media/image23.png"/><Relationship Id="rId3" Type="http://schemas.openxmlformats.org/officeDocument/2006/relationships/image" Target="../media/image76.png"/><Relationship Id="rId21" Type="http://schemas.openxmlformats.org/officeDocument/2006/relationships/image" Target="../media/image26.png"/><Relationship Id="rId7" Type="http://schemas.openxmlformats.org/officeDocument/2006/relationships/image" Target="../media/image80.png"/><Relationship Id="rId12" Type="http://schemas.openxmlformats.org/officeDocument/2006/relationships/image" Target="../media/image28.png"/><Relationship Id="rId17" Type="http://schemas.openxmlformats.org/officeDocument/2006/relationships/image" Target="../media/image22.png"/><Relationship Id="rId2" Type="http://schemas.openxmlformats.org/officeDocument/2006/relationships/image" Target="../media/image75.png"/><Relationship Id="rId16" Type="http://schemas.openxmlformats.org/officeDocument/2006/relationships/image" Target="../media/image12.png"/><Relationship Id="rId20" Type="http://schemas.openxmlformats.org/officeDocument/2006/relationships/image" Target="../media/image25.png"/><Relationship Id="rId1" Type="http://schemas.openxmlformats.org/officeDocument/2006/relationships/slideLayout" Target="../slideLayouts/slideLayout25.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5" Type="http://schemas.openxmlformats.org/officeDocument/2006/relationships/image" Target="../media/image29.png"/><Relationship Id="rId10" Type="http://schemas.openxmlformats.org/officeDocument/2006/relationships/image" Target="../media/image81.png"/><Relationship Id="rId19" Type="http://schemas.openxmlformats.org/officeDocument/2006/relationships/image" Target="../media/image24.png"/><Relationship Id="rId4" Type="http://schemas.openxmlformats.org/officeDocument/2006/relationships/image" Target="../media/image77.png"/><Relationship Id="rId9" Type="http://schemas.openxmlformats.org/officeDocument/2006/relationships/image" Target="../media/image31.png"/><Relationship Id="rId14" Type="http://schemas.openxmlformats.org/officeDocument/2006/relationships/image" Target="../media/image83.png"/><Relationship Id="rId22"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image" Target="../media/image15.jpeg"/><Relationship Id="rId11" Type="http://schemas.openxmlformats.org/officeDocument/2006/relationships/image" Target="../media/image5.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7.png"/><Relationship Id="rId21" Type="http://schemas.openxmlformats.org/officeDocument/2006/relationships/image" Target="../media/image32.png"/><Relationship Id="rId7" Type="http://schemas.openxmlformats.org/officeDocument/2006/relationships/image" Target="../media/image11.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10.png"/><Relationship Id="rId11" Type="http://schemas.openxmlformats.org/officeDocument/2006/relationships/image" Target="../media/image22.png"/><Relationship Id="rId5" Type="http://schemas.openxmlformats.org/officeDocument/2006/relationships/image" Target="../media/image9.png"/><Relationship Id="rId15" Type="http://schemas.openxmlformats.org/officeDocument/2006/relationships/image" Target="../media/image26.png"/><Relationship Id="rId10" Type="http://schemas.openxmlformats.org/officeDocument/2006/relationships/image" Target="../media/image5.png"/><Relationship Id="rId19" Type="http://schemas.openxmlformats.org/officeDocument/2006/relationships/image" Target="../media/image30.png"/><Relationship Id="rId4" Type="http://schemas.openxmlformats.org/officeDocument/2006/relationships/image" Target="../media/image8.svg"/><Relationship Id="rId9" Type="http://schemas.openxmlformats.org/officeDocument/2006/relationships/image" Target="../media/image3.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8 Ideal Reasons Make Flutter App Development Trends in 2021">
            <a:extLst>
              <a:ext uri="{FF2B5EF4-FFF2-40B4-BE49-F238E27FC236}">
                <a16:creationId xmlns:a16="http://schemas.microsoft.com/office/drawing/2014/main" id="{B11EAC1A-90B5-101E-51F0-2A87F0177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26" r="50000"/>
          <a:stretch/>
        </p:blipFill>
        <p:spPr bwMode="auto">
          <a:xfrm>
            <a:off x="0" y="0"/>
            <a:ext cx="1219517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9C64EA-8542-D339-0E23-3B3B3CCE5FC6}"/>
              </a:ext>
            </a:extLst>
          </p:cNvPr>
          <p:cNvSpPr txBox="1"/>
          <p:nvPr/>
        </p:nvSpPr>
        <p:spPr>
          <a:xfrm>
            <a:off x="3022600" y="246380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err="1">
              <a:ea typeface="Arial Unicode MS" pitchFamily="34" charset="-128"/>
              <a:cs typeface="Arial Unicode MS" pitchFamily="34" charset="-128"/>
            </a:endParaRPr>
          </a:p>
        </p:txBody>
      </p:sp>
      <p:grpSp>
        <p:nvGrpSpPr>
          <p:cNvPr id="16" name="Group 15">
            <a:extLst>
              <a:ext uri="{FF2B5EF4-FFF2-40B4-BE49-F238E27FC236}">
                <a16:creationId xmlns:a16="http://schemas.microsoft.com/office/drawing/2014/main" id="{44266CEC-2F7E-926F-5E55-4BADD64DEC5B}"/>
              </a:ext>
            </a:extLst>
          </p:cNvPr>
          <p:cNvGrpSpPr/>
          <p:nvPr/>
        </p:nvGrpSpPr>
        <p:grpSpPr>
          <a:xfrm>
            <a:off x="264939" y="227012"/>
            <a:ext cx="11926430" cy="6402388"/>
            <a:chOff x="264939" y="227012"/>
            <a:chExt cx="11926430" cy="6402388"/>
          </a:xfrm>
        </p:grpSpPr>
        <p:pic>
          <p:nvPicPr>
            <p:cNvPr id="9" name="Picture 8" descr="8 Ideal Reasons Make Flutter App Development Trends in 2021">
              <a:extLst>
                <a:ext uri="{FF2B5EF4-FFF2-40B4-BE49-F238E27FC236}">
                  <a16:creationId xmlns:a16="http://schemas.microsoft.com/office/drawing/2014/main" id="{3A24AC57-095C-0654-0F6B-95BBD187A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79526"/>
            <a:stretch/>
          </p:blipFill>
          <p:spPr bwMode="auto">
            <a:xfrm>
              <a:off x="264939" y="227013"/>
              <a:ext cx="8064896" cy="6402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8 Ideal Reasons Make Flutter App Development Trends in 2021">
              <a:extLst>
                <a:ext uri="{FF2B5EF4-FFF2-40B4-BE49-F238E27FC236}">
                  <a16:creationId xmlns:a16="http://schemas.microsoft.com/office/drawing/2014/main" id="{5C39C13A-2D75-8D33-20F0-9AA844B9E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50000"/>
            <a:stretch/>
          </p:blipFill>
          <p:spPr bwMode="auto">
            <a:xfrm>
              <a:off x="8227285" y="227012"/>
              <a:ext cx="3964084" cy="640238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8A30A4D-F922-021D-CDBB-6D16A06D5921}"/>
              </a:ext>
            </a:extLst>
          </p:cNvPr>
          <p:cNvSpPr txBox="1"/>
          <p:nvPr/>
        </p:nvSpPr>
        <p:spPr>
          <a:xfrm>
            <a:off x="1345059" y="995819"/>
            <a:ext cx="4752528" cy="4416594"/>
          </a:xfrm>
          <a:prstGeom prst="rect">
            <a:avLst/>
          </a:prstGeom>
          <a:noFill/>
        </p:spPr>
        <p:txBody>
          <a:bodyPr wrap="square" lIns="0" tIns="0" rIns="0" bIns="0" rtlCol="0">
            <a:spAutoFit/>
          </a:bodyPr>
          <a:lstStyle/>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FRAMEWORK: Flutter</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Versión: 3.3.3</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Flutter es un framework de código abierto desarrollado por Google para crear aplicaciones nativas de forma fácil, rápida y sencilla.</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Básicamente,  permite crear una aplicación móvil nativa con una sola base de código.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Calidad nativa: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Las aplicaciones nativas se desarrollan específicamente para un sistema operativo, Flutter utiliza todas las ventajas de las aplicaciones nativas para conseguir calidad en el resultado final.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Experiencia de usuario: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Flutter incluye Material Design de Google y Cupertino de Apple, con lo que la experiencia de usuario es óptima y los interfaces de usuario idénticos a los de las aplicaciones desarrolladas por las propias compañías.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Tiempo de carga: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Una de las principales causas de abandono de una aplicación es el tiempo que tarda en cargar, con Flutter se experimentan tiempos de carga por debajo de un segundo en cualquiera de los soportes iOS o Android.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Desarrollo ágil y rápido: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Gracias a la característica hot-reload, puedes programar y ver los cambios en tiempo real en tu dispositivo o en los simuladores.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https://flutter.dev/</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 DE DATOS: SQLite</a:t>
            </a:r>
          </a:p>
          <a:p>
            <a:r>
              <a:rPr lang="en-PE"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Versión: </a:t>
            </a:r>
            <a:r>
              <a:rPr lang="en-US"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2.1.0+1</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 una biblioteca de lenguaje C que implementa un motor de base de datos SQL pequeño, rápido, autónomo, altamente confiable y con todas las funciones. </a:t>
            </a:r>
          </a:p>
          <a:p>
            <a:endParaRPr lang="en-US" sz="700" dirty="0">
              <a:solidFill>
                <a:schemeClr val="bg1"/>
              </a:solidFill>
              <a:latin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está integrado en todos los teléfonos móviles y en la mayoría de las computadoras.</a:t>
            </a:r>
          </a:p>
          <a:p>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https://pub.dev/packages/sqflite</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REST</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Consumo de servicios rest desarrollado en Spring Boot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3" name="Picture 8" descr="1 Flutter App Development Company | QSS Technosoft">
            <a:extLst>
              <a:ext uri="{FF2B5EF4-FFF2-40B4-BE49-F238E27FC236}">
                <a16:creationId xmlns:a16="http://schemas.microsoft.com/office/drawing/2014/main" id="{7A3A0F93-CCB2-C60A-7FD9-A325702B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73" y="1139835"/>
            <a:ext cx="489781" cy="4897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Sumérgete en el mundo Spring Boot - Armadillo Amarillo">
            <a:extLst>
              <a:ext uri="{FF2B5EF4-FFF2-40B4-BE49-F238E27FC236}">
                <a16:creationId xmlns:a16="http://schemas.microsoft.com/office/drawing/2014/main" id="{7028F37E-8C2B-FB03-E103-9C7903EECE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30" r="24496"/>
          <a:stretch/>
        </p:blipFill>
        <p:spPr bwMode="auto">
          <a:xfrm>
            <a:off x="667379" y="4725144"/>
            <a:ext cx="498125" cy="497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E2CA323F-A996-CD6B-D925-25B37B66CA36}"/>
              </a:ext>
            </a:extLst>
          </p:cNvPr>
          <p:cNvSpPr txBox="1">
            <a:spLocks/>
          </p:cNvSpPr>
          <p:nvPr/>
        </p:nvSpPr>
        <p:spPr>
          <a:xfrm>
            <a:off x="654932" y="227010"/>
            <a:ext cx="7602895" cy="75371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t>PROYECTO: </a:t>
            </a:r>
            <a:r>
              <a:rPr lang="en-US" sz="2000" dirty="0">
                <a:solidFill>
                  <a:schemeClr val="bg1"/>
                </a:solidFill>
              </a:rPr>
              <a:t>MONITOREO DE PROYECTOS TAMBOS</a:t>
            </a:r>
          </a:p>
          <a:p>
            <a:r>
              <a:rPr lang="en-US" sz="2000" dirty="0"/>
              <a:t>NOMBRE APP: </a:t>
            </a:r>
            <a:r>
              <a:rPr lang="en-US" sz="2000" dirty="0">
                <a:solidFill>
                  <a:schemeClr val="bg1"/>
                </a:solidFill>
              </a:rPr>
              <a:t>MOPROT</a:t>
            </a:r>
          </a:p>
          <a:p>
            <a:endParaRPr lang="en-US" b="0" dirty="0"/>
          </a:p>
        </p:txBody>
      </p:sp>
      <p:sp>
        <p:nvSpPr>
          <p:cNvPr id="18" name="TextBox 17">
            <a:extLst>
              <a:ext uri="{FF2B5EF4-FFF2-40B4-BE49-F238E27FC236}">
                <a16:creationId xmlns:a16="http://schemas.microsoft.com/office/drawing/2014/main" id="{B88FDE87-9D25-4A10-0A73-D328F2C4DE88}"/>
              </a:ext>
            </a:extLst>
          </p:cNvPr>
          <p:cNvSpPr txBox="1"/>
          <p:nvPr/>
        </p:nvSpPr>
        <p:spPr>
          <a:xfrm>
            <a:off x="9409955" y="1844824"/>
            <a:ext cx="13497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1" dirty="0">
                <a:solidFill>
                  <a:schemeClr val="bg1"/>
                </a:solidFill>
              </a:rPr>
              <a:t>MOPROT</a:t>
            </a:r>
            <a:endParaRPr lang="en-PE" sz="2400" b="1" kern="0" dirty="0" err="1">
              <a:ea typeface="Arial Unicode MS" pitchFamily="34" charset="-128"/>
              <a:cs typeface="Arial Unicode MS" pitchFamily="34" charset="-128"/>
            </a:endParaRPr>
          </a:p>
        </p:txBody>
      </p:sp>
      <p:pic>
        <p:nvPicPr>
          <p:cNvPr id="3" name="Picture 2" descr="안드로이드 SQLite 시작하기 | Devbin">
            <a:extLst>
              <a:ext uri="{FF2B5EF4-FFF2-40B4-BE49-F238E27FC236}">
                <a16:creationId xmlns:a16="http://schemas.microsoft.com/office/drawing/2014/main" id="{3EC03C1A-A460-D30F-BE6D-99AC5B2B1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753" y="3543553"/>
            <a:ext cx="523020" cy="523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8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7B6A965-A489-F697-6E72-A6CC1FD459FC}"/>
              </a:ext>
            </a:extLst>
          </p:cNvPr>
          <p:cNvPicPr>
            <a:picLocks noChangeAspect="1"/>
          </p:cNvPicPr>
          <p:nvPr/>
        </p:nvPicPr>
        <p:blipFill>
          <a:blip r:embed="rId3"/>
          <a:stretch>
            <a:fillRect/>
          </a:stretch>
        </p:blipFill>
        <p:spPr>
          <a:xfrm>
            <a:off x="4251274" y="5337185"/>
            <a:ext cx="1248329" cy="1369436"/>
          </a:xfrm>
          <a:prstGeom prst="rect">
            <a:avLst/>
          </a:prstGeom>
        </p:spPr>
      </p:pic>
      <p:sp>
        <p:nvSpPr>
          <p:cNvPr id="17" name="Oval 16">
            <a:extLst>
              <a:ext uri="{FF2B5EF4-FFF2-40B4-BE49-F238E27FC236}">
                <a16:creationId xmlns:a16="http://schemas.microsoft.com/office/drawing/2014/main" id="{553A9E66-5C48-89DD-16F5-3BA3F2FA7F0A}"/>
              </a:ext>
            </a:extLst>
          </p:cNvPr>
          <p:cNvSpPr/>
          <p:nvPr/>
        </p:nvSpPr>
        <p:spPr bwMode="gray">
          <a:xfrm>
            <a:off x="4274987" y="6093649"/>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pic>
        <p:nvPicPr>
          <p:cNvPr id="18" name="Picture 17">
            <a:extLst>
              <a:ext uri="{FF2B5EF4-FFF2-40B4-BE49-F238E27FC236}">
                <a16:creationId xmlns:a16="http://schemas.microsoft.com/office/drawing/2014/main" id="{0762E674-99C9-11EC-6F44-3BE753B6EE30}"/>
              </a:ext>
            </a:extLst>
          </p:cNvPr>
          <p:cNvPicPr>
            <a:picLocks noChangeAspect="1"/>
          </p:cNvPicPr>
          <p:nvPr/>
        </p:nvPicPr>
        <p:blipFill>
          <a:blip r:embed="rId4"/>
          <a:stretch>
            <a:fillRect/>
          </a:stretch>
        </p:blipFill>
        <p:spPr>
          <a:xfrm>
            <a:off x="6326143" y="4951764"/>
            <a:ext cx="2827649" cy="1531364"/>
          </a:xfrm>
          <a:prstGeom prst="rect">
            <a:avLst/>
          </a:prstGeom>
        </p:spPr>
      </p:pic>
      <p:sp>
        <p:nvSpPr>
          <p:cNvPr id="19" name="Oval 18">
            <a:extLst>
              <a:ext uri="{FF2B5EF4-FFF2-40B4-BE49-F238E27FC236}">
                <a16:creationId xmlns:a16="http://schemas.microsoft.com/office/drawing/2014/main" id="{5D9DF084-9C55-0224-D861-09F7231F86ED}"/>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C2FCB198-6DB8-B168-2D52-E0D800923701}"/>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A4CAF4BA-3841-4CC9-DEF5-34BC214D3E48}"/>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a:extLst>
              <a:ext uri="{FF2B5EF4-FFF2-40B4-BE49-F238E27FC236}">
                <a16:creationId xmlns:a16="http://schemas.microsoft.com/office/drawing/2014/main" id="{8BA58FF4-2750-4FAF-57CA-F28450A1FB41}"/>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pic>
        <p:nvPicPr>
          <p:cNvPr id="24" name="Picture 23">
            <a:extLst>
              <a:ext uri="{FF2B5EF4-FFF2-40B4-BE49-F238E27FC236}">
                <a16:creationId xmlns:a16="http://schemas.microsoft.com/office/drawing/2014/main" id="{F2134CC7-7F46-DD5E-21E1-A8770FD4FB00}"/>
              </a:ext>
            </a:extLst>
          </p:cNvPr>
          <p:cNvPicPr>
            <a:picLocks noChangeAspect="1"/>
          </p:cNvPicPr>
          <p:nvPr/>
        </p:nvPicPr>
        <p:blipFill>
          <a:blip r:embed="rId5"/>
          <a:stretch>
            <a:fillRect/>
          </a:stretch>
        </p:blipFill>
        <p:spPr>
          <a:xfrm>
            <a:off x="4885547" y="561788"/>
            <a:ext cx="1915118" cy="4057852"/>
          </a:xfrm>
          <a:prstGeom prst="rect">
            <a:avLst/>
          </a:prstGeom>
        </p:spPr>
      </p:pic>
      <p:pic>
        <p:nvPicPr>
          <p:cNvPr id="25" name="Picture 24">
            <a:extLst>
              <a:ext uri="{FF2B5EF4-FFF2-40B4-BE49-F238E27FC236}">
                <a16:creationId xmlns:a16="http://schemas.microsoft.com/office/drawing/2014/main" id="{F8197C7F-458A-E9F5-CE64-187684139E93}"/>
              </a:ext>
            </a:extLst>
          </p:cNvPr>
          <p:cNvPicPr>
            <a:picLocks noChangeAspect="1"/>
          </p:cNvPicPr>
          <p:nvPr/>
        </p:nvPicPr>
        <p:blipFill>
          <a:blip r:embed="rId6"/>
          <a:stretch>
            <a:fillRect/>
          </a:stretch>
        </p:blipFill>
        <p:spPr>
          <a:xfrm>
            <a:off x="6787133" y="561788"/>
            <a:ext cx="1915118" cy="4057852"/>
          </a:xfrm>
          <a:prstGeom prst="rect">
            <a:avLst/>
          </a:prstGeom>
        </p:spPr>
      </p:pic>
      <p:sp>
        <p:nvSpPr>
          <p:cNvPr id="26" name="Oval 25">
            <a:extLst>
              <a:ext uri="{FF2B5EF4-FFF2-40B4-BE49-F238E27FC236}">
                <a16:creationId xmlns:a16="http://schemas.microsoft.com/office/drawing/2014/main" id="{859AFE40-1738-CA7A-3032-9103C8E954F2}"/>
              </a:ext>
            </a:extLst>
          </p:cNvPr>
          <p:cNvSpPr/>
          <p:nvPr/>
        </p:nvSpPr>
        <p:spPr bwMode="gray">
          <a:xfrm>
            <a:off x="5663086"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a:extLst>
              <a:ext uri="{FF2B5EF4-FFF2-40B4-BE49-F238E27FC236}">
                <a16:creationId xmlns:a16="http://schemas.microsoft.com/office/drawing/2014/main" id="{652F182A-456D-7118-CE99-044E8FCFA000}"/>
              </a:ext>
            </a:extLst>
          </p:cNvPr>
          <p:cNvSpPr/>
          <p:nvPr/>
        </p:nvSpPr>
        <p:spPr bwMode="gray">
          <a:xfrm>
            <a:off x="7564672"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DE8C85F7-B7C5-52A1-3EBE-300F14A542AB}"/>
              </a:ext>
            </a:extLst>
          </p:cNvPr>
          <p:cNvPicPr>
            <a:picLocks noChangeAspect="1"/>
          </p:cNvPicPr>
          <p:nvPr/>
        </p:nvPicPr>
        <p:blipFill>
          <a:blip r:embed="rId7"/>
          <a:stretch>
            <a:fillRect/>
          </a:stretch>
        </p:blipFill>
        <p:spPr>
          <a:xfrm>
            <a:off x="210711" y="5976480"/>
            <a:ext cx="2790531" cy="629013"/>
          </a:xfrm>
          <a:prstGeom prst="rect">
            <a:avLst/>
          </a:prstGeom>
        </p:spPr>
      </p:pic>
      <p:sp>
        <p:nvSpPr>
          <p:cNvPr id="4" name="Donut 3">
            <a:extLst>
              <a:ext uri="{FF2B5EF4-FFF2-40B4-BE49-F238E27FC236}">
                <a16:creationId xmlns:a16="http://schemas.microsoft.com/office/drawing/2014/main" id="{D78AFA86-7EB4-444A-6CCF-C35B449F65BD}"/>
              </a:ext>
            </a:extLst>
          </p:cNvPr>
          <p:cNvSpPr/>
          <p:nvPr/>
        </p:nvSpPr>
        <p:spPr bwMode="gray">
          <a:xfrm>
            <a:off x="1345059" y="5876940"/>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6" name="Straight Arrow Connector 5">
            <a:extLst>
              <a:ext uri="{FF2B5EF4-FFF2-40B4-BE49-F238E27FC236}">
                <a16:creationId xmlns:a16="http://schemas.microsoft.com/office/drawing/2014/main" id="{A8593ADF-9C27-CC5A-8814-D44D44A3FB5F}"/>
              </a:ext>
            </a:extLst>
          </p:cNvPr>
          <p:cNvCxnSpPr>
            <a:cxnSpLocks/>
            <a:stCxn id="4" idx="0"/>
          </p:cNvCxnSpPr>
          <p:nvPr/>
        </p:nvCxnSpPr>
        <p:spPr>
          <a:xfrm flipH="1" flipV="1">
            <a:off x="1430096" y="4619640"/>
            <a:ext cx="172363" cy="1257300"/>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88E6D20-5068-8DAD-B0CD-7ABEF9860345}"/>
              </a:ext>
            </a:extLst>
          </p:cNvPr>
          <p:cNvPicPr>
            <a:picLocks noChangeAspect="1"/>
          </p:cNvPicPr>
          <p:nvPr/>
        </p:nvPicPr>
        <p:blipFill>
          <a:blip r:embed="rId8"/>
          <a:stretch>
            <a:fillRect/>
          </a:stretch>
        </p:blipFill>
        <p:spPr>
          <a:xfrm>
            <a:off x="391916" y="561788"/>
            <a:ext cx="1915118" cy="4057852"/>
          </a:xfrm>
          <a:prstGeom prst="rect">
            <a:avLst/>
          </a:prstGeom>
        </p:spPr>
      </p:pic>
      <p:pic>
        <p:nvPicPr>
          <p:cNvPr id="9" name="Picture 8">
            <a:extLst>
              <a:ext uri="{FF2B5EF4-FFF2-40B4-BE49-F238E27FC236}">
                <a16:creationId xmlns:a16="http://schemas.microsoft.com/office/drawing/2014/main" id="{9663E404-105A-A298-0DE3-C7F3E28A38C6}"/>
              </a:ext>
            </a:extLst>
          </p:cNvPr>
          <p:cNvPicPr>
            <a:picLocks noChangeAspect="1"/>
          </p:cNvPicPr>
          <p:nvPr/>
        </p:nvPicPr>
        <p:blipFill>
          <a:blip r:embed="rId9"/>
          <a:stretch>
            <a:fillRect/>
          </a:stretch>
        </p:blipFill>
        <p:spPr>
          <a:xfrm>
            <a:off x="9571227" y="558840"/>
            <a:ext cx="1916509" cy="4060800"/>
          </a:xfrm>
          <a:prstGeom prst="rect">
            <a:avLst/>
          </a:prstGeom>
        </p:spPr>
      </p:pic>
      <p:sp>
        <p:nvSpPr>
          <p:cNvPr id="30" name="Oval 29">
            <a:extLst>
              <a:ext uri="{FF2B5EF4-FFF2-40B4-BE49-F238E27FC236}">
                <a16:creationId xmlns:a16="http://schemas.microsoft.com/office/drawing/2014/main" id="{1F81F563-6E8D-95A1-3093-A04839B43DA6}"/>
              </a:ext>
            </a:extLst>
          </p:cNvPr>
          <p:cNvSpPr/>
          <p:nvPr/>
        </p:nvSpPr>
        <p:spPr bwMode="gray">
          <a:xfrm>
            <a:off x="10261282" y="3284984"/>
            <a:ext cx="536400" cy="53640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sp>
        <p:nvSpPr>
          <p:cNvPr id="31" name="Oval 30">
            <a:extLst>
              <a:ext uri="{FF2B5EF4-FFF2-40B4-BE49-F238E27FC236}">
                <a16:creationId xmlns:a16="http://schemas.microsoft.com/office/drawing/2014/main" id="{3A3E1EB7-C8D2-BC0C-9FF4-F3FC34C079EF}"/>
              </a:ext>
            </a:extLst>
          </p:cNvPr>
          <p:cNvSpPr/>
          <p:nvPr/>
        </p:nvSpPr>
        <p:spPr bwMode="gray">
          <a:xfrm>
            <a:off x="10349462" y="3865200"/>
            <a:ext cx="360040" cy="36004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spTree>
    <p:extLst>
      <p:ext uri="{BB962C8B-B14F-4D97-AF65-F5344CB8AC3E}">
        <p14:creationId xmlns:p14="http://schemas.microsoft.com/office/powerpoint/2010/main" val="292469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9C113-0D28-CC3B-4985-9DF3B4C4430B}"/>
              </a:ext>
            </a:extLst>
          </p:cNvPr>
          <p:cNvPicPr>
            <a:picLocks noChangeAspect="1"/>
          </p:cNvPicPr>
          <p:nvPr/>
        </p:nvPicPr>
        <p:blipFill>
          <a:blip r:embed="rId2"/>
          <a:stretch>
            <a:fillRect/>
          </a:stretch>
        </p:blipFill>
        <p:spPr>
          <a:xfrm>
            <a:off x="8544256" y="176137"/>
            <a:ext cx="2648278" cy="2221970"/>
          </a:xfrm>
          <a:prstGeom prst="rect">
            <a:avLst/>
          </a:prstGeom>
        </p:spPr>
      </p:pic>
      <p:pic>
        <p:nvPicPr>
          <p:cNvPr id="4" name="Picture 3">
            <a:extLst>
              <a:ext uri="{FF2B5EF4-FFF2-40B4-BE49-F238E27FC236}">
                <a16:creationId xmlns:a16="http://schemas.microsoft.com/office/drawing/2014/main" id="{97912185-F06F-36CC-2A54-E66F6AEBE607}"/>
              </a:ext>
            </a:extLst>
          </p:cNvPr>
          <p:cNvPicPr>
            <a:picLocks noChangeAspect="1"/>
          </p:cNvPicPr>
          <p:nvPr/>
        </p:nvPicPr>
        <p:blipFill>
          <a:blip r:embed="rId3"/>
          <a:stretch>
            <a:fillRect/>
          </a:stretch>
        </p:blipFill>
        <p:spPr>
          <a:xfrm>
            <a:off x="3613513" y="2701768"/>
            <a:ext cx="1657200" cy="3436153"/>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4"/>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4" idx="0"/>
          </p:cNvCxnSpPr>
          <p:nvPr/>
        </p:nvCxnSpPr>
        <p:spPr>
          <a:xfrm flipH="1">
            <a:off x="4442113" y="1233652"/>
            <a:ext cx="908963" cy="14681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5161483" y="72007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E1B0D508-ECC5-B3D1-7BE7-345158DF52E0}"/>
              </a:ext>
            </a:extLst>
          </p:cNvPr>
          <p:cNvPicPr>
            <a:picLocks noChangeAspect="1"/>
          </p:cNvPicPr>
          <p:nvPr/>
        </p:nvPicPr>
        <p:blipFill>
          <a:blip r:embed="rId5"/>
          <a:stretch>
            <a:fillRect/>
          </a:stretch>
        </p:blipFill>
        <p:spPr>
          <a:xfrm>
            <a:off x="5268986" y="2701767"/>
            <a:ext cx="1657201" cy="3436156"/>
          </a:xfrm>
          <a:prstGeom prst="rect">
            <a:avLst/>
          </a:prstGeom>
        </p:spPr>
      </p:pic>
      <p:pic>
        <p:nvPicPr>
          <p:cNvPr id="7" name="Picture 6">
            <a:extLst>
              <a:ext uri="{FF2B5EF4-FFF2-40B4-BE49-F238E27FC236}">
                <a16:creationId xmlns:a16="http://schemas.microsoft.com/office/drawing/2014/main" id="{ABAEBADC-3182-BC04-316C-11B9374707A4}"/>
              </a:ext>
            </a:extLst>
          </p:cNvPr>
          <p:cNvPicPr>
            <a:picLocks noChangeAspect="1"/>
          </p:cNvPicPr>
          <p:nvPr/>
        </p:nvPicPr>
        <p:blipFill>
          <a:blip r:embed="rId6"/>
          <a:stretch>
            <a:fillRect/>
          </a:stretch>
        </p:blipFill>
        <p:spPr>
          <a:xfrm>
            <a:off x="6926186" y="2701766"/>
            <a:ext cx="1655474" cy="3432575"/>
          </a:xfrm>
          <a:prstGeom prst="rect">
            <a:avLst/>
          </a:prstGeom>
        </p:spPr>
      </p:pic>
      <p:cxnSp>
        <p:nvCxnSpPr>
          <p:cNvPr id="10" name="Straight Arrow Connector 9">
            <a:extLst>
              <a:ext uri="{FF2B5EF4-FFF2-40B4-BE49-F238E27FC236}">
                <a16:creationId xmlns:a16="http://schemas.microsoft.com/office/drawing/2014/main" id="{4B974D77-A977-9876-A768-DB98ECC5D676}"/>
              </a:ext>
            </a:extLst>
          </p:cNvPr>
          <p:cNvCxnSpPr>
            <a:cxnSpLocks/>
            <a:endCxn id="7" idx="0"/>
          </p:cNvCxnSpPr>
          <p:nvPr/>
        </p:nvCxnSpPr>
        <p:spPr>
          <a:xfrm flipH="1">
            <a:off x="7753923" y="1664049"/>
            <a:ext cx="997561" cy="10377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EDF69B-1797-257E-7CD0-4CBE95744EFE}"/>
              </a:ext>
            </a:extLst>
          </p:cNvPr>
          <p:cNvPicPr>
            <a:picLocks noChangeAspect="1"/>
          </p:cNvPicPr>
          <p:nvPr/>
        </p:nvPicPr>
        <p:blipFill>
          <a:blip r:embed="rId7"/>
          <a:stretch>
            <a:fillRect/>
          </a:stretch>
        </p:blipFill>
        <p:spPr>
          <a:xfrm>
            <a:off x="9765357" y="2701765"/>
            <a:ext cx="1655474" cy="3432575"/>
          </a:xfrm>
          <a:prstGeom prst="rect">
            <a:avLst/>
          </a:prstGeom>
        </p:spPr>
      </p:pic>
      <p:cxnSp>
        <p:nvCxnSpPr>
          <p:cNvPr id="13" name="Straight Arrow Connector 12">
            <a:extLst>
              <a:ext uri="{FF2B5EF4-FFF2-40B4-BE49-F238E27FC236}">
                <a16:creationId xmlns:a16="http://schemas.microsoft.com/office/drawing/2014/main" id="{5B93D3E1-AC5C-758D-9D20-006101852966}"/>
              </a:ext>
            </a:extLst>
          </p:cNvPr>
          <p:cNvCxnSpPr>
            <a:cxnSpLocks/>
            <a:endCxn id="8" idx="0"/>
          </p:cNvCxnSpPr>
          <p:nvPr/>
        </p:nvCxnSpPr>
        <p:spPr>
          <a:xfrm>
            <a:off x="9868395" y="2060848"/>
            <a:ext cx="724699" cy="6409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69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C5D42-2E50-D64E-3FAA-405FB2D65F2B}"/>
              </a:ext>
            </a:extLst>
          </p:cNvPr>
          <p:cNvPicPr>
            <a:picLocks noChangeAspect="1"/>
          </p:cNvPicPr>
          <p:nvPr/>
        </p:nvPicPr>
        <p:blipFill>
          <a:blip r:embed="rId2"/>
          <a:stretch>
            <a:fillRect/>
          </a:stretch>
        </p:blipFill>
        <p:spPr>
          <a:xfrm>
            <a:off x="1129035" y="2708920"/>
            <a:ext cx="1657201" cy="3436155"/>
          </a:xfrm>
          <a:prstGeom prst="rect">
            <a:avLst/>
          </a:prstGeom>
        </p:spPr>
      </p:pic>
      <p:pic>
        <p:nvPicPr>
          <p:cNvPr id="3" name="Picture 2">
            <a:extLst>
              <a:ext uri="{FF2B5EF4-FFF2-40B4-BE49-F238E27FC236}">
                <a16:creationId xmlns:a16="http://schemas.microsoft.com/office/drawing/2014/main" id="{BE446246-AB8C-5406-9C6B-83BB3D3E5B32}"/>
              </a:ext>
            </a:extLst>
          </p:cNvPr>
          <p:cNvPicPr>
            <a:picLocks noChangeAspect="1"/>
          </p:cNvPicPr>
          <p:nvPr/>
        </p:nvPicPr>
        <p:blipFill>
          <a:blip r:embed="rId3"/>
          <a:stretch>
            <a:fillRect/>
          </a:stretch>
        </p:blipFill>
        <p:spPr>
          <a:xfrm>
            <a:off x="2778318" y="2710708"/>
            <a:ext cx="1655474" cy="3432576"/>
          </a:xfrm>
          <a:prstGeom prst="rect">
            <a:avLst/>
          </a:prstGeom>
        </p:spPr>
      </p:pic>
      <p:pic>
        <p:nvPicPr>
          <p:cNvPr id="5" name="Picture 4">
            <a:extLst>
              <a:ext uri="{FF2B5EF4-FFF2-40B4-BE49-F238E27FC236}">
                <a16:creationId xmlns:a16="http://schemas.microsoft.com/office/drawing/2014/main" id="{7ED1ACB0-92CA-298B-7DF3-FAAAEC94FE86}"/>
              </a:ext>
            </a:extLst>
          </p:cNvPr>
          <p:cNvPicPr>
            <a:picLocks noChangeAspect="1"/>
          </p:cNvPicPr>
          <p:nvPr/>
        </p:nvPicPr>
        <p:blipFill>
          <a:blip r:embed="rId4"/>
          <a:stretch>
            <a:fillRect/>
          </a:stretch>
        </p:blipFill>
        <p:spPr>
          <a:xfrm>
            <a:off x="4433792" y="2708920"/>
            <a:ext cx="1657201" cy="3436156"/>
          </a:xfrm>
          <a:prstGeom prst="rect">
            <a:avLst/>
          </a:prstGeom>
        </p:spPr>
      </p:pic>
      <p:pic>
        <p:nvPicPr>
          <p:cNvPr id="9" name="Picture 8">
            <a:extLst>
              <a:ext uri="{FF2B5EF4-FFF2-40B4-BE49-F238E27FC236}">
                <a16:creationId xmlns:a16="http://schemas.microsoft.com/office/drawing/2014/main" id="{7F221A29-95A5-B801-4019-12610D297A12}"/>
              </a:ext>
            </a:extLst>
          </p:cNvPr>
          <p:cNvPicPr>
            <a:picLocks noChangeAspect="1"/>
          </p:cNvPicPr>
          <p:nvPr/>
        </p:nvPicPr>
        <p:blipFill>
          <a:blip r:embed="rId5"/>
          <a:stretch>
            <a:fillRect/>
          </a:stretch>
        </p:blipFill>
        <p:spPr>
          <a:xfrm>
            <a:off x="6090992" y="2708920"/>
            <a:ext cx="1655475" cy="3432576"/>
          </a:xfrm>
          <a:prstGeom prst="rect">
            <a:avLst/>
          </a:prstGeom>
        </p:spPr>
      </p:pic>
      <p:pic>
        <p:nvPicPr>
          <p:cNvPr id="12" name="Picture 11">
            <a:extLst>
              <a:ext uri="{FF2B5EF4-FFF2-40B4-BE49-F238E27FC236}">
                <a16:creationId xmlns:a16="http://schemas.microsoft.com/office/drawing/2014/main" id="{E46D3E24-E3D3-3CF7-26A8-4F9EE486D54E}"/>
              </a:ext>
            </a:extLst>
          </p:cNvPr>
          <p:cNvPicPr>
            <a:picLocks noChangeAspect="1"/>
          </p:cNvPicPr>
          <p:nvPr/>
        </p:nvPicPr>
        <p:blipFill>
          <a:blip r:embed="rId6"/>
          <a:stretch>
            <a:fillRect/>
          </a:stretch>
        </p:blipFill>
        <p:spPr>
          <a:xfrm>
            <a:off x="7746467" y="2708920"/>
            <a:ext cx="1655475" cy="3432576"/>
          </a:xfrm>
          <a:prstGeom prst="rect">
            <a:avLst/>
          </a:prstGeom>
        </p:spPr>
      </p:pic>
      <p:pic>
        <p:nvPicPr>
          <p:cNvPr id="14" name="Picture 13">
            <a:extLst>
              <a:ext uri="{FF2B5EF4-FFF2-40B4-BE49-F238E27FC236}">
                <a16:creationId xmlns:a16="http://schemas.microsoft.com/office/drawing/2014/main" id="{E2C50CC9-50C7-3566-E9DA-6AED6EF1CEF9}"/>
              </a:ext>
            </a:extLst>
          </p:cNvPr>
          <p:cNvPicPr>
            <a:picLocks noChangeAspect="1"/>
          </p:cNvPicPr>
          <p:nvPr/>
        </p:nvPicPr>
        <p:blipFill>
          <a:blip r:embed="rId7"/>
          <a:stretch>
            <a:fillRect/>
          </a:stretch>
        </p:blipFill>
        <p:spPr>
          <a:xfrm>
            <a:off x="5929933" y="352197"/>
            <a:ext cx="2383996" cy="1887736"/>
          </a:xfrm>
          <a:prstGeom prst="rect">
            <a:avLst/>
          </a:prstGeom>
        </p:spPr>
      </p:pic>
      <p:cxnSp>
        <p:nvCxnSpPr>
          <p:cNvPr id="15" name="Straight Arrow Connector 14">
            <a:extLst>
              <a:ext uri="{FF2B5EF4-FFF2-40B4-BE49-F238E27FC236}">
                <a16:creationId xmlns:a16="http://schemas.microsoft.com/office/drawing/2014/main" id="{6E0968D6-0C61-60ED-A6E4-6D49041C1977}"/>
              </a:ext>
            </a:extLst>
          </p:cNvPr>
          <p:cNvCxnSpPr>
            <a:cxnSpLocks/>
          </p:cNvCxnSpPr>
          <p:nvPr/>
        </p:nvCxnSpPr>
        <p:spPr>
          <a:xfrm flipH="1">
            <a:off x="5183331" y="917663"/>
            <a:ext cx="980868" cy="164541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52B087-0A40-0203-AEFF-57C266638D51}"/>
              </a:ext>
            </a:extLst>
          </p:cNvPr>
          <p:cNvCxnSpPr>
            <a:cxnSpLocks/>
          </p:cNvCxnSpPr>
          <p:nvPr/>
        </p:nvCxnSpPr>
        <p:spPr>
          <a:xfrm>
            <a:off x="6384414" y="1237224"/>
            <a:ext cx="326962" cy="1325850"/>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ECFDAE-4FFC-5A35-0F91-166D4DAB8287}"/>
              </a:ext>
            </a:extLst>
          </p:cNvPr>
          <p:cNvCxnSpPr>
            <a:cxnSpLocks/>
          </p:cNvCxnSpPr>
          <p:nvPr/>
        </p:nvCxnSpPr>
        <p:spPr>
          <a:xfrm>
            <a:off x="7746467" y="1493727"/>
            <a:ext cx="911610" cy="106934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2C32FF0-5824-AD58-932C-3AF93F0C0B77}"/>
              </a:ext>
            </a:extLst>
          </p:cNvPr>
          <p:cNvPicPr>
            <a:picLocks noChangeAspect="1"/>
          </p:cNvPicPr>
          <p:nvPr/>
        </p:nvPicPr>
        <p:blipFill>
          <a:blip r:embed="rId8"/>
          <a:stretch>
            <a:fillRect/>
          </a:stretch>
        </p:blipFill>
        <p:spPr>
          <a:xfrm>
            <a:off x="9401941" y="2708920"/>
            <a:ext cx="1654618" cy="3430800"/>
          </a:xfrm>
          <a:prstGeom prst="rect">
            <a:avLst/>
          </a:prstGeom>
        </p:spPr>
      </p:pic>
      <p:cxnSp>
        <p:nvCxnSpPr>
          <p:cNvPr id="23" name="Straight Arrow Connector 22">
            <a:extLst>
              <a:ext uri="{FF2B5EF4-FFF2-40B4-BE49-F238E27FC236}">
                <a16:creationId xmlns:a16="http://schemas.microsoft.com/office/drawing/2014/main" id="{1B34ACBB-4DE8-7DBB-1F11-4E0B828EC8F8}"/>
              </a:ext>
            </a:extLst>
          </p:cNvPr>
          <p:cNvCxnSpPr>
            <a:cxnSpLocks/>
          </p:cNvCxnSpPr>
          <p:nvPr/>
        </p:nvCxnSpPr>
        <p:spPr>
          <a:xfrm flipV="1">
            <a:off x="696987" y="4941168"/>
            <a:ext cx="1405174" cy="119855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65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15256-0967-21AE-C773-6E483C007C18}"/>
              </a:ext>
            </a:extLst>
          </p:cNvPr>
          <p:cNvSpPr txBox="1"/>
          <p:nvPr/>
        </p:nvSpPr>
        <p:spPr>
          <a:xfrm>
            <a:off x="1057027" y="1052736"/>
            <a:ext cx="6103620" cy="4339650"/>
          </a:xfrm>
          <a:prstGeom prst="rect">
            <a:avLst/>
          </a:prstGeom>
          <a:noFill/>
        </p:spPr>
        <p:txBody>
          <a:bodyPr wrap="square">
            <a:spAutoFit/>
          </a:bodyPr>
          <a:lstStyle/>
          <a:p>
            <a:r>
              <a:rPr lang="en-PE" sz="1200" dirty="0"/>
              <a:t>ICONS formato PNG (.png)</a:t>
            </a:r>
          </a:p>
          <a:p>
            <a:endParaRPr lang="en-PE" sz="1200" dirty="0"/>
          </a:p>
          <a:p>
            <a:r>
              <a:rPr lang="en-PE" sz="1200" dirty="0"/>
              <a:t>DIMENSIONES:</a:t>
            </a:r>
          </a:p>
          <a:p>
            <a:r>
              <a:rPr lang="en-PE" sz="1200" dirty="0"/>
              <a:t>20 x 20</a:t>
            </a:r>
          </a:p>
          <a:p>
            <a:r>
              <a:rPr lang="en-PE" sz="1200" dirty="0"/>
              <a:t>29 x 29</a:t>
            </a:r>
          </a:p>
          <a:p>
            <a:r>
              <a:rPr lang="en-PE" sz="1200" dirty="0"/>
              <a:t>40 x 40</a:t>
            </a:r>
          </a:p>
          <a:p>
            <a:r>
              <a:rPr lang="en-PE" sz="1200" dirty="0"/>
              <a:t>48 x 48</a:t>
            </a:r>
          </a:p>
          <a:p>
            <a:r>
              <a:rPr lang="en-PE" sz="1200" dirty="0"/>
              <a:t>58 x 58</a:t>
            </a:r>
          </a:p>
          <a:p>
            <a:r>
              <a:rPr lang="en-PE" sz="1200" dirty="0"/>
              <a:t>60 x 60</a:t>
            </a:r>
          </a:p>
          <a:p>
            <a:r>
              <a:rPr lang="en-PE" sz="1200" dirty="0"/>
              <a:t>72 x 72</a:t>
            </a:r>
          </a:p>
          <a:p>
            <a:r>
              <a:rPr lang="en-PE" sz="1200" dirty="0"/>
              <a:t>76 x 76</a:t>
            </a:r>
          </a:p>
          <a:p>
            <a:r>
              <a:rPr lang="en-PE" sz="1200" dirty="0"/>
              <a:t>80 x 80</a:t>
            </a:r>
          </a:p>
          <a:p>
            <a:r>
              <a:rPr lang="en-PE" sz="1200" dirty="0"/>
              <a:t>87 x 87</a:t>
            </a:r>
          </a:p>
          <a:p>
            <a:r>
              <a:rPr lang="en-PE" sz="1200" dirty="0"/>
              <a:t>96 x 96</a:t>
            </a:r>
          </a:p>
          <a:p>
            <a:r>
              <a:rPr lang="en-PE" sz="1200" dirty="0"/>
              <a:t>120 x 120</a:t>
            </a:r>
          </a:p>
          <a:p>
            <a:r>
              <a:rPr lang="en-PE" sz="1200" dirty="0"/>
              <a:t>144 x 144</a:t>
            </a:r>
          </a:p>
          <a:p>
            <a:r>
              <a:rPr lang="en-PE" sz="1200" dirty="0"/>
              <a:t>152 x 152</a:t>
            </a:r>
          </a:p>
          <a:p>
            <a:r>
              <a:rPr lang="en-PE" sz="1200" dirty="0"/>
              <a:t>167 x 167</a:t>
            </a:r>
          </a:p>
          <a:p>
            <a:r>
              <a:rPr lang="en-PE" sz="1200" dirty="0"/>
              <a:t>180 x 180</a:t>
            </a:r>
          </a:p>
          <a:p>
            <a:r>
              <a:rPr lang="en-PE" sz="1200" dirty="0"/>
              <a:t>192 x 192</a:t>
            </a:r>
          </a:p>
          <a:p>
            <a:r>
              <a:rPr lang="en-PE" sz="1200" dirty="0"/>
              <a:t>300 x 300</a:t>
            </a:r>
          </a:p>
          <a:p>
            <a:r>
              <a:rPr lang="en-PE" sz="1200" dirty="0"/>
              <a:t>500 x 500</a:t>
            </a:r>
          </a:p>
          <a:p>
            <a:r>
              <a:rPr lang="en-PE" sz="1200" dirty="0"/>
              <a:t>1024 x 1024</a:t>
            </a:r>
          </a:p>
        </p:txBody>
      </p:sp>
      <p:pic>
        <p:nvPicPr>
          <p:cNvPr id="5" name="Picture 4">
            <a:extLst>
              <a:ext uri="{FF2B5EF4-FFF2-40B4-BE49-F238E27FC236}">
                <a16:creationId xmlns:a16="http://schemas.microsoft.com/office/drawing/2014/main" id="{84614A8B-EBF4-E7C9-5D0B-742492B92AFB}"/>
              </a:ext>
            </a:extLst>
          </p:cNvPr>
          <p:cNvPicPr>
            <a:picLocks noChangeAspect="1"/>
          </p:cNvPicPr>
          <p:nvPr/>
        </p:nvPicPr>
        <p:blipFill>
          <a:blip r:embed="rId2"/>
          <a:stretch>
            <a:fillRect/>
          </a:stretch>
        </p:blipFill>
        <p:spPr>
          <a:xfrm>
            <a:off x="6673651" y="1052736"/>
            <a:ext cx="2582809" cy="2582809"/>
          </a:xfrm>
          <a:prstGeom prst="rect">
            <a:avLst/>
          </a:prstGeom>
        </p:spPr>
      </p:pic>
    </p:spTree>
    <p:extLst>
      <p:ext uri="{BB962C8B-B14F-4D97-AF65-F5344CB8AC3E}">
        <p14:creationId xmlns:p14="http://schemas.microsoft.com/office/powerpoint/2010/main" val="3309827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
            <a:extLst>
              <a:ext uri="{FF2B5EF4-FFF2-40B4-BE49-F238E27FC236}">
                <a16:creationId xmlns:a16="http://schemas.microsoft.com/office/drawing/2014/main" id="{FF86E76A-E76D-13F0-4534-0E44F2101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54" y="1482457"/>
            <a:ext cx="596837" cy="5968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6">
            <a:extLst>
              <a:ext uri="{FF2B5EF4-FFF2-40B4-BE49-F238E27FC236}">
                <a16:creationId xmlns:a16="http://schemas.microsoft.com/office/drawing/2014/main" id="{5525D9F5-AB75-90CA-BDCA-FB0B8A6B0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059" y="1484784"/>
            <a:ext cx="596838" cy="5968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a:extLst>
              <a:ext uri="{FF2B5EF4-FFF2-40B4-BE49-F238E27FC236}">
                <a16:creationId xmlns:a16="http://schemas.microsoft.com/office/drawing/2014/main" id="{E184E804-4C9B-A135-C324-8003D3FA6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885" y="1487889"/>
            <a:ext cx="596838" cy="5968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0">
            <a:extLst>
              <a:ext uri="{FF2B5EF4-FFF2-40B4-BE49-F238E27FC236}">
                <a16:creationId xmlns:a16="http://schemas.microsoft.com/office/drawing/2014/main" id="{9E1EA490-37F4-B88F-9B7F-009AC030C0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6362" y="1485012"/>
            <a:ext cx="594950" cy="59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2">
            <a:extLst>
              <a:ext uri="{FF2B5EF4-FFF2-40B4-BE49-F238E27FC236}">
                <a16:creationId xmlns:a16="http://schemas.microsoft.com/office/drawing/2014/main" id="{309FF96F-30C7-DBF2-6DEC-6704F8F0E0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2297" y="1491118"/>
            <a:ext cx="594950" cy="594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4">
            <a:extLst>
              <a:ext uri="{FF2B5EF4-FFF2-40B4-BE49-F238E27FC236}">
                <a16:creationId xmlns:a16="http://schemas.microsoft.com/office/drawing/2014/main" id="{87401055-56C3-A48E-029B-7DA15B9E59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1227" y="1482457"/>
            <a:ext cx="594950" cy="5949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5B34834-6331-E199-5684-F562A7B1A5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140" y="541965"/>
            <a:ext cx="525950" cy="525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9010FD08-EFE1-DDE1-F863-1EB35A0D3D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6776" y="541964"/>
            <a:ext cx="525951" cy="5259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91AA4253-4258-3719-22CF-C468EF34D1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7107" y="548680"/>
            <a:ext cx="525559" cy="5255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00FBA9F0-8B76-F455-CBE9-900C29E3EC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4574" y="547136"/>
            <a:ext cx="525560" cy="5255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1CEF1B55-DF77-92C9-EC47-A69750F4D32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6750" y="569134"/>
            <a:ext cx="525559" cy="5255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C6CF1C64-4393-3184-797B-FB01BF8B1BE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6689" y="548680"/>
            <a:ext cx="546013" cy="5460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a:extLst>
              <a:ext uri="{FF2B5EF4-FFF2-40B4-BE49-F238E27FC236}">
                <a16:creationId xmlns:a16="http://schemas.microsoft.com/office/drawing/2014/main" id="{7F7879C7-8D4C-1781-51AC-4B65B17CB5E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7817" y="548680"/>
            <a:ext cx="546013" cy="5460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a:extLst>
              <a:ext uri="{FF2B5EF4-FFF2-40B4-BE49-F238E27FC236}">
                <a16:creationId xmlns:a16="http://schemas.microsoft.com/office/drawing/2014/main" id="{137CEE2A-50F2-3DE3-3BA2-395A19F1C0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56251" y="548680"/>
            <a:ext cx="596837" cy="5968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BytePace - Mobile development &amp; design">
            <a:extLst>
              <a:ext uri="{FF2B5EF4-FFF2-40B4-BE49-F238E27FC236}">
                <a16:creationId xmlns:a16="http://schemas.microsoft.com/office/drawing/2014/main" id="{164A541A-7670-F4C3-13D1-11AB231AF4F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188" y="3212976"/>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73607A11-A5E8-AF22-C796-02A1A762B95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01322" y="2478047"/>
            <a:ext cx="525949" cy="5259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B76EE75B-BD60-A3B3-7092-E53B9DBED9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11653" y="2479436"/>
            <a:ext cx="525949" cy="5259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1371BC8B-8FF3-1A6C-C7B1-E016A4D4501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25200" y="2475411"/>
            <a:ext cx="504490" cy="5044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6">
            <a:extLst>
              <a:ext uri="{FF2B5EF4-FFF2-40B4-BE49-F238E27FC236}">
                <a16:creationId xmlns:a16="http://schemas.microsoft.com/office/drawing/2014/main" id="{E87494C0-ACEA-982E-EDA2-1875C86C046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8955" y="2449380"/>
            <a:ext cx="591883" cy="5918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8">
            <a:extLst>
              <a:ext uri="{FF2B5EF4-FFF2-40B4-BE49-F238E27FC236}">
                <a16:creationId xmlns:a16="http://schemas.microsoft.com/office/drawing/2014/main" id="{8135F1EE-8A2D-BB1B-6BA8-505D5B709F9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59959" y="3315282"/>
            <a:ext cx="623461" cy="62346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Gerade Verbindung mit Pfeil 136">
            <a:extLst>
              <a:ext uri="{FF2B5EF4-FFF2-40B4-BE49-F238E27FC236}">
                <a16:creationId xmlns:a16="http://schemas.microsoft.com/office/drawing/2014/main" id="{04A9AB1A-9E8F-7737-271E-56B3CBFFC816}"/>
              </a:ext>
            </a:extLst>
          </p:cNvPr>
          <p:cNvCxnSpPr>
            <a:cxnSpLocks/>
          </p:cNvCxnSpPr>
          <p:nvPr/>
        </p:nvCxnSpPr>
        <p:spPr>
          <a:xfrm rot="16200000" flipV="1">
            <a:off x="9498660" y="482403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83">
            <a:extLst>
              <a:ext uri="{FF2B5EF4-FFF2-40B4-BE49-F238E27FC236}">
                <a16:creationId xmlns:a16="http://schemas.microsoft.com/office/drawing/2014/main" id="{90A28791-4848-527B-2A80-89FB4EB71103}"/>
              </a:ext>
            </a:extLst>
          </p:cNvPr>
          <p:cNvCxnSpPr>
            <a:cxnSpLocks/>
          </p:cNvCxnSpPr>
          <p:nvPr/>
        </p:nvCxnSpPr>
        <p:spPr>
          <a:xfrm flipV="1">
            <a:off x="10850115" y="2213926"/>
            <a:ext cx="0" cy="493214"/>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45">
            <a:extLst>
              <a:ext uri="{FF2B5EF4-FFF2-40B4-BE49-F238E27FC236}">
                <a16:creationId xmlns:a16="http://schemas.microsoft.com/office/drawing/2014/main" id="{0EE02446-1623-0EAF-0A04-681566F26A8F}"/>
              </a:ext>
            </a:extLst>
          </p:cNvPr>
          <p:cNvCxnSpPr>
            <a:cxnSpLocks/>
          </p:cNvCxnSpPr>
          <p:nvPr/>
        </p:nvCxnSpPr>
        <p:spPr>
          <a:xfrm flipH="1" flipV="1">
            <a:off x="10297709" y="980080"/>
            <a:ext cx="625092" cy="648"/>
          </a:xfrm>
          <a:prstGeom prst="straightConnector1">
            <a:avLst/>
          </a:prstGeom>
          <a:ln w="19050" cap="rnd" cmpd="sng">
            <a:solidFill>
              <a:schemeClr val="tx1">
                <a:lumMod val="65000"/>
                <a:lumOff val="35000"/>
              </a:schemeClr>
            </a:solidFill>
            <a:prstDash val="sys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Gerade Verbindung mit Pfeil 136">
            <a:extLst>
              <a:ext uri="{FF2B5EF4-FFF2-40B4-BE49-F238E27FC236}">
                <a16:creationId xmlns:a16="http://schemas.microsoft.com/office/drawing/2014/main" id="{10284AEE-0C4D-A744-4FFE-080FEFCA78A0}"/>
              </a:ext>
            </a:extLst>
          </p:cNvPr>
          <p:cNvCxnSpPr>
            <a:cxnSpLocks/>
          </p:cNvCxnSpPr>
          <p:nvPr/>
        </p:nvCxnSpPr>
        <p:spPr>
          <a:xfrm rot="5400000">
            <a:off x="7876793" y="2230263"/>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Gerade Verbindung mit Pfeil 136">
            <a:extLst>
              <a:ext uri="{FF2B5EF4-FFF2-40B4-BE49-F238E27FC236}">
                <a16:creationId xmlns:a16="http://schemas.microsoft.com/office/drawing/2014/main" id="{62997E86-69D6-7E38-F1BE-8BB5572DEB73}"/>
              </a:ext>
            </a:extLst>
          </p:cNvPr>
          <p:cNvCxnSpPr>
            <a:cxnSpLocks/>
          </p:cNvCxnSpPr>
          <p:nvPr/>
        </p:nvCxnSpPr>
        <p:spPr>
          <a:xfrm rot="16200000" flipH="1">
            <a:off x="7179372" y="1643202"/>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7" name="Abgerundetes Rechteck 24">
            <a:extLst>
              <a:ext uri="{FF2B5EF4-FFF2-40B4-BE49-F238E27FC236}">
                <a16:creationId xmlns:a16="http://schemas.microsoft.com/office/drawing/2014/main" id="{F4710530-8DC1-5ECC-509A-3729ACAE8BCB}"/>
              </a:ext>
            </a:extLst>
          </p:cNvPr>
          <p:cNvSpPr/>
          <p:nvPr/>
        </p:nvSpPr>
        <p:spPr>
          <a:xfrm>
            <a:off x="8731028" y="520044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29" name="Oval 28">
            <a:extLst>
              <a:ext uri="{FF2B5EF4-FFF2-40B4-BE49-F238E27FC236}">
                <a16:creationId xmlns:a16="http://schemas.microsoft.com/office/drawing/2014/main" id="{BD48F407-DE03-11C7-9F58-8A13D8D225A7}"/>
              </a:ext>
            </a:extLst>
          </p:cNvPr>
          <p:cNvSpPr/>
          <p:nvPr/>
        </p:nvSpPr>
        <p:spPr bwMode="gray">
          <a:xfrm>
            <a:off x="5139590" y="3717032"/>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5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E5C27087-C8EC-5367-BF90-49FC56ED4CF2}"/>
              </a:ext>
            </a:extLst>
          </p:cNvPr>
          <p:cNvSpPr txBox="1"/>
          <p:nvPr/>
        </p:nvSpPr>
        <p:spPr>
          <a:xfrm>
            <a:off x="5139591" y="3773941"/>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PE" sz="1600" b="1" kern="0" dirty="0">
                <a:solidFill>
                  <a:schemeClr val="bg1"/>
                </a:solidFill>
                <a:ea typeface="Arial Unicode MS" pitchFamily="34" charset="-128"/>
                <a:cs typeface="Arial Unicode MS" pitchFamily="34" charset="-128"/>
              </a:rPr>
              <a:t>1</a:t>
            </a:r>
          </a:p>
        </p:txBody>
      </p:sp>
      <p:pic>
        <p:nvPicPr>
          <p:cNvPr id="2050" name="Picture 2">
            <a:extLst>
              <a:ext uri="{FF2B5EF4-FFF2-40B4-BE49-F238E27FC236}">
                <a16:creationId xmlns:a16="http://schemas.microsoft.com/office/drawing/2014/main" id="{06564A00-D8A9-4AEF-089E-07BC343CED7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89213" y="2449381"/>
            <a:ext cx="554616" cy="55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174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9"/>
          <p:cNvSpPr/>
          <p:nvPr/>
        </p:nvSpPr>
        <p:spPr>
          <a:xfrm>
            <a:off x="2127548" y="1628164"/>
            <a:ext cx="7758191" cy="4321116"/>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2" name="Textfeld 6"/>
          <p:cNvSpPr txBox="1"/>
          <p:nvPr/>
        </p:nvSpPr>
        <p:spPr>
          <a:xfrm>
            <a:off x="5313169" y="1666376"/>
            <a:ext cx="4427752"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cxnSp>
        <p:nvCxnSpPr>
          <p:cNvPr id="23" name="Straight Arrow Connector 105"/>
          <p:cNvCxnSpPr>
            <a:cxnSpLocks/>
          </p:cNvCxnSpPr>
          <p:nvPr/>
        </p:nvCxnSpPr>
        <p:spPr>
          <a:xfrm>
            <a:off x="1633091" y="5035423"/>
            <a:ext cx="2716475" cy="370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2427413"/>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hteck 44"/>
          <p:cNvSpPr/>
          <p:nvPr/>
        </p:nvSpPr>
        <p:spPr>
          <a:xfrm>
            <a:off x="8558996" y="4211839"/>
            <a:ext cx="1131027" cy="338554"/>
          </a:xfrm>
          <a:prstGeom prst="rect">
            <a:avLst/>
          </a:prstGeom>
        </p:spPr>
        <p:txBody>
          <a:bodyPr wrap="square" lIns="0" tIns="0" rIns="0" bIns="0">
            <a:spAutoFit/>
          </a:bodyPr>
          <a:lstStyle/>
          <a:p>
            <a:r>
              <a:rPr lang="en-US" sz="1100" b="1" dirty="0">
                <a:solidFill>
                  <a:srgbClr val="074D92"/>
                </a:solidFill>
              </a:rPr>
              <a:t>Identity </a:t>
            </a:r>
          </a:p>
          <a:p>
            <a:r>
              <a:rPr lang="en-US" sz="1100" b="1" dirty="0">
                <a:solidFill>
                  <a:srgbClr val="074D92"/>
                </a:solidFill>
              </a:rPr>
              <a:t>Authentication </a:t>
            </a:r>
          </a:p>
        </p:txBody>
      </p:sp>
      <p:sp>
        <p:nvSpPr>
          <p:cNvPr id="40" name="Rechteck 9"/>
          <p:cNvSpPr/>
          <p:nvPr/>
        </p:nvSpPr>
        <p:spPr>
          <a:xfrm>
            <a:off x="5341841" y="2051831"/>
            <a:ext cx="4399079" cy="201556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Abgerundetes Rechteck 30"/>
          <p:cNvSpPr/>
          <p:nvPr/>
        </p:nvSpPr>
        <p:spPr>
          <a:xfrm>
            <a:off x="784127" y="1627478"/>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46" name="Rechteck 9"/>
          <p:cNvSpPr/>
          <p:nvPr/>
        </p:nvSpPr>
        <p:spPr>
          <a:xfrm>
            <a:off x="6646943" y="676263"/>
            <a:ext cx="3235340" cy="873245"/>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External Services</a:t>
            </a:r>
          </a:p>
        </p:txBody>
      </p:sp>
      <p:pic>
        <p:nvPicPr>
          <p:cNvPr id="62" name="Picture 23">
            <a:extLst>
              <a:ext uri="{FF2B5EF4-FFF2-40B4-BE49-F238E27FC236}">
                <a16:creationId xmlns:a16="http://schemas.microsoft.com/office/drawing/2014/main" id="{C2F8C18B-DF97-4A04-B548-7932CA593107}"/>
              </a:ext>
            </a:extLst>
          </p:cNvPr>
          <p:cNvPicPr>
            <a:picLocks noChangeAspect="1"/>
          </p:cNvPicPr>
          <p:nvPr/>
        </p:nvPicPr>
        <p:blipFill>
          <a:blip r:embed="rId3"/>
          <a:stretch>
            <a:fillRect/>
          </a:stretch>
        </p:blipFill>
        <p:spPr>
          <a:xfrm>
            <a:off x="7814765" y="4077152"/>
            <a:ext cx="720000" cy="720000"/>
          </a:xfrm>
          <a:prstGeom prst="rect">
            <a:avLst/>
          </a:prstGeom>
        </p:spPr>
      </p:pic>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575" y="1941952"/>
            <a:ext cx="270000" cy="360000"/>
          </a:xfrm>
          <a:prstGeom prst="rect">
            <a:avLst/>
          </a:prstGeom>
        </p:spPr>
      </p:pic>
      <p:sp>
        <p:nvSpPr>
          <p:cNvPr id="118" name="Title 2"/>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54" name="Abgerundetes Rechteck 30"/>
          <p:cNvSpPr/>
          <p:nvPr/>
        </p:nvSpPr>
        <p:spPr>
          <a:xfrm>
            <a:off x="574086" y="5375543"/>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cxnSp>
        <p:nvCxnSpPr>
          <p:cNvPr id="189" name="Gerade Verbindung mit Pfeil 136"/>
          <p:cNvCxnSpPr>
            <a:cxnSpLocks/>
          </p:cNvCxnSpPr>
          <p:nvPr/>
        </p:nvCxnSpPr>
        <p:spPr>
          <a:xfrm rot="16200000" flipV="1">
            <a:off x="7309046" y="414481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Abgerundetes Rechteck 24"/>
          <p:cNvSpPr/>
          <p:nvPr/>
        </p:nvSpPr>
        <p:spPr>
          <a:xfrm>
            <a:off x="7344684" y="4303157"/>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228" name="Rechteck 9"/>
          <p:cNvSpPr/>
          <p:nvPr/>
        </p:nvSpPr>
        <p:spPr>
          <a:xfrm>
            <a:off x="6646943" y="2151090"/>
            <a:ext cx="2976820"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Cloud Application API REST</a:t>
            </a:r>
          </a:p>
        </p:txBody>
      </p:sp>
      <p:sp>
        <p:nvSpPr>
          <p:cNvPr id="229" name="Rectangle 98"/>
          <p:cNvSpPr/>
          <p:nvPr/>
        </p:nvSpPr>
        <p:spPr>
          <a:xfrm>
            <a:off x="6961683" y="3122550"/>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Backend</a:t>
            </a:r>
          </a:p>
          <a:p>
            <a:pPr algn="ctr"/>
            <a:r>
              <a:rPr lang="en-US"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6"/>
          <a:stretch>
            <a:fillRect/>
          </a:stretch>
        </p:blipFill>
        <p:spPr>
          <a:xfrm>
            <a:off x="7087959" y="2409754"/>
            <a:ext cx="720000" cy="720000"/>
          </a:xfrm>
          <a:prstGeom prst="rect">
            <a:avLst/>
          </a:prstGeom>
        </p:spPr>
      </p:pic>
      <p:pic>
        <p:nvPicPr>
          <p:cNvPr id="231" name="Imagen 2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1228" y="2413827"/>
            <a:ext cx="711709" cy="711709"/>
          </a:xfrm>
          <a:prstGeom prst="rect">
            <a:avLst/>
          </a:prstGeom>
        </p:spPr>
      </p:pic>
      <p:sp>
        <p:nvSpPr>
          <p:cNvPr id="232" name="Rectangle 98"/>
          <p:cNvSpPr/>
          <p:nvPr/>
        </p:nvSpPr>
        <p:spPr>
          <a:xfrm>
            <a:off x="8545859" y="3129754"/>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Database</a:t>
            </a:r>
          </a:p>
          <a:p>
            <a:pPr algn="ctr"/>
            <a:r>
              <a:rPr lang="en-US" sz="1100" dirty="0">
                <a:solidFill>
                  <a:srgbClr val="074D92"/>
                </a:solidFill>
                <a:latin typeface="Arial" charset="0"/>
                <a:ea typeface="Arial" charset="0"/>
                <a:cs typeface="Arial" charset="0"/>
              </a:rPr>
              <a:t>Cloud</a:t>
            </a:r>
          </a:p>
        </p:txBody>
      </p:sp>
      <p:pic>
        <p:nvPicPr>
          <p:cNvPr id="234" name="Picture 3">
            <a:extLst>
              <a:ext uri="{FF2B5EF4-FFF2-40B4-BE49-F238E27FC236}">
                <a16:creationId xmlns:a16="http://schemas.microsoft.com/office/drawing/2014/main" id="{F92ADAA5-F6C4-4FC6-855B-E7CA056AB5C9}"/>
              </a:ext>
            </a:extLst>
          </p:cNvPr>
          <p:cNvPicPr>
            <a:picLocks noChangeAspect="1"/>
          </p:cNvPicPr>
          <p:nvPr/>
        </p:nvPicPr>
        <p:blipFill>
          <a:blip r:embed="rId8"/>
          <a:stretch>
            <a:fillRect/>
          </a:stretch>
        </p:blipFill>
        <p:spPr>
          <a:xfrm>
            <a:off x="6456949" y="2690457"/>
            <a:ext cx="360718" cy="360718"/>
          </a:xfrm>
          <a:prstGeom prst="rect">
            <a:avLst/>
          </a:prstGeom>
          <a:solidFill>
            <a:schemeClr val="bg1"/>
          </a:solidFill>
        </p:spPr>
      </p:pic>
      <p:cxnSp>
        <p:nvCxnSpPr>
          <p:cNvPr id="235" name="Straight Connector 83"/>
          <p:cNvCxnSpPr>
            <a:cxnSpLocks/>
          </p:cNvCxnSpPr>
          <p:nvPr/>
        </p:nvCxnSpPr>
        <p:spPr>
          <a:xfrm flipV="1">
            <a:off x="8990724" y="1380980"/>
            <a:ext cx="0" cy="751877"/>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45"/>
          <p:cNvCxnSpPr/>
          <p:nvPr/>
        </p:nvCxnSpPr>
        <p:spPr>
          <a:xfrm flipH="1" flipV="1">
            <a:off x="7848759" y="2769032"/>
            <a:ext cx="625092" cy="64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33">
            <a:extLst>
              <a:ext uri="{FF2B5EF4-FFF2-40B4-BE49-F238E27FC236}">
                <a16:creationId xmlns:a16="http://schemas.microsoft.com/office/drawing/2014/main" id="{02B295BA-C1B9-41B6-81CA-B8F1BE1B8D0F}"/>
              </a:ext>
            </a:extLst>
          </p:cNvPr>
          <p:cNvSpPr/>
          <p:nvPr/>
        </p:nvSpPr>
        <p:spPr bwMode="gray">
          <a:xfrm>
            <a:off x="4374299" y="4186340"/>
            <a:ext cx="1486000" cy="149664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Apps</a:t>
            </a:r>
          </a:p>
          <a:p>
            <a:pPr algn="ctr"/>
            <a:r>
              <a:rPr lang="en-US" sz="1100" b="1" dirty="0">
                <a:solidFill>
                  <a:srgbClr val="0F828F"/>
                </a:solidFill>
                <a:latin typeface="Arial" charset="0"/>
                <a:ea typeface="Arial" charset="0"/>
                <a:cs typeface="Arial" charset="0"/>
              </a:rPr>
              <a:t>FLUTTER</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8"/>
          <a:stretch>
            <a:fillRect/>
          </a:stretch>
        </p:blipFill>
        <p:spPr>
          <a:xfrm>
            <a:off x="4976130" y="3943157"/>
            <a:ext cx="360000" cy="360000"/>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5119387" y="4790083"/>
            <a:ext cx="0" cy="22309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4755522" y="5026284"/>
            <a:ext cx="1070657" cy="276999"/>
          </a:xfrm>
          <a:prstGeom prst="rect">
            <a:avLst/>
          </a:prstGeom>
        </p:spPr>
        <p:txBody>
          <a:bodyPr wrap="square" lIns="0" tIns="0" rIns="0" bIns="0">
            <a:spAutoFit/>
          </a:bodyPr>
          <a:lstStyle/>
          <a:p>
            <a:r>
              <a:rPr lang="es-PE" sz="900" b="1" dirty="0">
                <a:solidFill>
                  <a:schemeClr val="accent4">
                    <a:lumMod val="75000"/>
                  </a:schemeClr>
                </a:solidFill>
                <a:latin typeface="Arial" charset="0"/>
                <a:cs typeface="Arial" charset="0"/>
              </a:rPr>
              <a:t>Monitoreo de proyectos Tambos</a:t>
            </a:r>
            <a:endParaRPr lang="en-US" sz="900" b="1" dirty="0">
              <a:solidFill>
                <a:schemeClr val="accent4">
                  <a:lumMod val="75000"/>
                </a:schemeClr>
              </a:solidFill>
              <a:latin typeface="Arial" charset="0"/>
              <a:cs typeface="Arial" charset="0"/>
            </a:endParaRPr>
          </a:p>
        </p:txBody>
      </p:sp>
      <p:sp>
        <p:nvSpPr>
          <p:cNvPr id="110" name="Flowchart: Process 147"/>
          <p:cNvSpPr/>
          <p:nvPr/>
        </p:nvSpPr>
        <p:spPr bwMode="gray">
          <a:xfrm>
            <a:off x="1719165" y="545449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hteck 9"/>
          <p:cNvSpPr/>
          <p:nvPr/>
        </p:nvSpPr>
        <p:spPr>
          <a:xfrm>
            <a:off x="654932" y="2564904"/>
            <a:ext cx="1167860" cy="3383690"/>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147" name="Gerade Verbindung mit Pfeil 136"/>
          <p:cNvCxnSpPr>
            <a:cxnSpLocks/>
            <a:endCxn id="96" idx="3"/>
          </p:cNvCxnSpPr>
          <p:nvPr/>
        </p:nvCxnSpPr>
        <p:spPr>
          <a:xfrm rot="5400000">
            <a:off x="5693369" y="3785679"/>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353" y="4654522"/>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3023" y="5014989"/>
            <a:ext cx="279042" cy="279042"/>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4849211"/>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06279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p>
        </p:txBody>
      </p:sp>
      <p:sp>
        <p:nvSpPr>
          <p:cNvPr id="17" name="Rechteck 9">
            <a:extLst>
              <a:ext uri="{FF2B5EF4-FFF2-40B4-BE49-F238E27FC236}">
                <a16:creationId xmlns:a16="http://schemas.microsoft.com/office/drawing/2014/main" id="{58851355-3095-F1F9-80A7-15FE98A2FBBC}"/>
              </a:ext>
            </a:extLst>
          </p:cNvPr>
          <p:cNvSpPr/>
          <p:nvPr/>
        </p:nvSpPr>
        <p:spPr>
          <a:xfrm>
            <a:off x="2309271" y="2048771"/>
            <a:ext cx="2643898" cy="201528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9" name="Textfeld 6">
            <a:extLst>
              <a:ext uri="{FF2B5EF4-FFF2-40B4-BE49-F238E27FC236}">
                <a16:creationId xmlns:a16="http://schemas.microsoft.com/office/drawing/2014/main" id="{B0951B3F-3FE4-C7D6-F5D7-063C0A62C51D}"/>
              </a:ext>
            </a:extLst>
          </p:cNvPr>
          <p:cNvSpPr txBox="1"/>
          <p:nvPr/>
        </p:nvSpPr>
        <p:spPr>
          <a:xfrm>
            <a:off x="2353932" y="1720015"/>
            <a:ext cx="2599238"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OFFLINE</a:t>
            </a:r>
          </a:p>
        </p:txBody>
      </p:sp>
      <p:sp>
        <p:nvSpPr>
          <p:cNvPr id="21" name="Rechteck 32">
            <a:extLst>
              <a:ext uri="{FF2B5EF4-FFF2-40B4-BE49-F238E27FC236}">
                <a16:creationId xmlns:a16="http://schemas.microsoft.com/office/drawing/2014/main" id="{D6AE5931-FC85-BF45-C409-B6B09410078B}"/>
              </a:ext>
            </a:extLst>
          </p:cNvPr>
          <p:cNvSpPr/>
          <p:nvPr/>
        </p:nvSpPr>
        <p:spPr>
          <a:xfrm>
            <a:off x="3033380" y="3012869"/>
            <a:ext cx="628377" cy="507831"/>
          </a:xfrm>
          <a:prstGeom prst="rect">
            <a:avLst/>
          </a:prstGeom>
        </p:spPr>
        <p:txBody>
          <a:bodyPr wrap="none" lIns="0" tIns="0" rIns="0" bIns="0">
            <a:spAutoFit/>
          </a:bodyPr>
          <a:lstStyle/>
          <a:p>
            <a:pPr algn="ctr"/>
            <a:r>
              <a:rPr lang="en-US" sz="1100" b="1" dirty="0">
                <a:solidFill>
                  <a:schemeClr val="accent4">
                    <a:lumMod val="75000"/>
                  </a:schemeClr>
                </a:solidFill>
                <a:latin typeface="Arial" charset="0"/>
                <a:cs typeface="Arial" charset="0"/>
              </a:rPr>
              <a:t>SQLite</a:t>
            </a:r>
          </a:p>
          <a:p>
            <a:pPr algn="ctr"/>
            <a:r>
              <a:rPr lang="en-US" sz="1100" b="1" dirty="0">
                <a:solidFill>
                  <a:schemeClr val="accent4">
                    <a:lumMod val="75000"/>
                  </a:schemeClr>
                </a:solidFill>
                <a:latin typeface="Arial" charset="0"/>
                <a:cs typeface="Arial" charset="0"/>
              </a:rPr>
              <a:t>Database</a:t>
            </a:r>
          </a:p>
          <a:p>
            <a:pPr algn="ctr"/>
            <a:r>
              <a:rPr lang="en-US" sz="1100" dirty="0">
                <a:solidFill>
                  <a:schemeClr val="accent4">
                    <a:lumMod val="75000"/>
                  </a:schemeClr>
                </a:solidFill>
                <a:latin typeface="Arial" charset="0"/>
                <a:cs typeface="Arial" charset="0"/>
              </a:rPr>
              <a:t>Local</a:t>
            </a:r>
          </a:p>
        </p:txBody>
      </p:sp>
      <p:cxnSp>
        <p:nvCxnSpPr>
          <p:cNvPr id="24" name="Gerade Verbindung mit Pfeil 136">
            <a:extLst>
              <a:ext uri="{FF2B5EF4-FFF2-40B4-BE49-F238E27FC236}">
                <a16:creationId xmlns:a16="http://schemas.microsoft.com/office/drawing/2014/main" id="{9B2A4524-3BE9-A506-EE3D-D99CE8622876}"/>
              </a:ext>
            </a:extLst>
          </p:cNvPr>
          <p:cNvCxnSpPr>
            <a:cxnSpLocks/>
            <a:endCxn id="96" idx="1"/>
          </p:cNvCxnSpPr>
          <p:nvPr/>
        </p:nvCxnSpPr>
        <p:spPr>
          <a:xfrm rot="16200000" flipH="1">
            <a:off x="3350701" y="3911066"/>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hteck 9">
            <a:extLst>
              <a:ext uri="{FF2B5EF4-FFF2-40B4-BE49-F238E27FC236}">
                <a16:creationId xmlns:a16="http://schemas.microsoft.com/office/drawing/2014/main" id="{0EDDD2BC-A1FB-6BA1-91CF-59DFBC8735E8}"/>
              </a:ext>
            </a:extLst>
          </p:cNvPr>
          <p:cNvSpPr/>
          <p:nvPr/>
        </p:nvSpPr>
        <p:spPr>
          <a:xfrm>
            <a:off x="2441126" y="2136188"/>
            <a:ext cx="2390013"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Local Application</a:t>
            </a:r>
          </a:p>
        </p:txBody>
      </p:sp>
      <p:sp>
        <p:nvSpPr>
          <p:cNvPr id="38" name="Abgerundetes Rechteck 24">
            <a:extLst>
              <a:ext uri="{FF2B5EF4-FFF2-40B4-BE49-F238E27FC236}">
                <a16:creationId xmlns:a16="http://schemas.microsoft.com/office/drawing/2014/main" id="{D22BFA3D-F509-26C7-AB64-596EC6FEBB5B}"/>
              </a:ext>
            </a:extLst>
          </p:cNvPr>
          <p:cNvSpPr/>
          <p:nvPr/>
        </p:nvSpPr>
        <p:spPr>
          <a:xfrm>
            <a:off x="6541414" y="452122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pic>
        <p:nvPicPr>
          <p:cNvPr id="1026" name="Picture 2" descr="안드로이드 SQLite 시작하기 | Devbin">
            <a:extLst>
              <a:ext uri="{FF2B5EF4-FFF2-40B4-BE49-F238E27FC236}">
                <a16:creationId xmlns:a16="http://schemas.microsoft.com/office/drawing/2014/main" id="{F907EA85-D3FE-6EDB-BC21-F9FFD91F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3983" y="2586365"/>
            <a:ext cx="412926" cy="41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48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61"/>
          <p:cNvSpPr/>
          <p:nvPr/>
        </p:nvSpPr>
        <p:spPr>
          <a:xfrm>
            <a:off x="8598153" y="1963835"/>
            <a:ext cx="2304256" cy="3766899"/>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sp>
        <p:nvSpPr>
          <p:cNvPr id="5" name="Rechteck 9"/>
          <p:cNvSpPr/>
          <p:nvPr/>
        </p:nvSpPr>
        <p:spPr>
          <a:xfrm>
            <a:off x="2415715" y="1964040"/>
            <a:ext cx="5931629"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40" name="Rechteck 9"/>
          <p:cNvSpPr/>
          <p:nvPr/>
        </p:nvSpPr>
        <p:spPr>
          <a:xfrm>
            <a:off x="2569195" y="2390861"/>
            <a:ext cx="5482720"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6" name="Rechteck 9"/>
          <p:cNvSpPr/>
          <p:nvPr/>
        </p:nvSpPr>
        <p:spPr>
          <a:xfrm>
            <a:off x="2724221" y="2730275"/>
            <a:ext cx="5129619"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Front-End</a:t>
            </a:r>
          </a:p>
        </p:txBody>
      </p:sp>
      <p:sp>
        <p:nvSpPr>
          <p:cNvPr id="112" name="Rechteck 40"/>
          <p:cNvSpPr/>
          <p:nvPr/>
        </p:nvSpPr>
        <p:spPr>
          <a:xfrm>
            <a:off x="4784029" y="3391720"/>
            <a:ext cx="12243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Visual Studio Code</a:t>
            </a:r>
          </a:p>
        </p:txBody>
      </p:sp>
      <p:cxnSp>
        <p:nvCxnSpPr>
          <p:cNvPr id="114" name="Straight Arrow Connector 131"/>
          <p:cNvCxnSpPr>
            <a:cxnSpLocks/>
          </p:cNvCxnSpPr>
          <p:nvPr/>
        </p:nvCxnSpPr>
        <p:spPr>
          <a:xfrm>
            <a:off x="5360093" y="3744928"/>
            <a:ext cx="4600" cy="257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hteck 9"/>
          <p:cNvSpPr/>
          <p:nvPr/>
        </p:nvSpPr>
        <p:spPr>
          <a:xfrm>
            <a:off x="8683613" y="2747875"/>
            <a:ext cx="2077080"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Back-End</a:t>
            </a:r>
          </a:p>
        </p:txBody>
      </p:sp>
      <p:cxnSp>
        <p:nvCxnSpPr>
          <p:cNvPr id="54" name="Straight Arrow Connector 131"/>
          <p:cNvCxnSpPr>
            <a:cxnSpLocks/>
          </p:cNvCxnSpPr>
          <p:nvPr/>
        </p:nvCxnSpPr>
        <p:spPr>
          <a:xfrm>
            <a:off x="9735168" y="4978729"/>
            <a:ext cx="0" cy="31214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hteck 32">
            <a:extLst>
              <a:ext uri="{FF2B5EF4-FFF2-40B4-BE49-F238E27FC236}">
                <a16:creationId xmlns:a16="http://schemas.microsoft.com/office/drawing/2014/main" id="{B127BC1F-A9ED-48DD-948D-147DD87C8ED5}"/>
              </a:ext>
            </a:extLst>
          </p:cNvPr>
          <p:cNvSpPr/>
          <p:nvPr/>
        </p:nvSpPr>
        <p:spPr>
          <a:xfrm>
            <a:off x="4974280" y="4831505"/>
            <a:ext cx="719748"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FLUTTER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Framework</a:t>
            </a:r>
          </a:p>
        </p:txBody>
      </p:sp>
      <p:pic>
        <p:nvPicPr>
          <p:cNvPr id="2" name="Picture 8" descr="1 Flutter App Development Company | QSS Technosoft">
            <a:extLst>
              <a:ext uri="{FF2B5EF4-FFF2-40B4-BE49-F238E27FC236}">
                <a16:creationId xmlns:a16="http://schemas.microsoft.com/office/drawing/2014/main" id="{4C4306DB-555C-A9B7-9367-B41E08F6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664" y="4172133"/>
            <a:ext cx="489781" cy="4897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59E2859-73EA-3E4C-7C83-32811264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94" y="2902313"/>
            <a:ext cx="470117" cy="470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érgete en el mundo Spring Boot - Armadillo Amarillo">
            <a:extLst>
              <a:ext uri="{FF2B5EF4-FFF2-40B4-BE49-F238E27FC236}">
                <a16:creationId xmlns:a16="http://schemas.microsoft.com/office/drawing/2014/main" id="{A3936062-B08C-D32D-7372-C913781B1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0" r="24496"/>
          <a:stretch/>
        </p:blipFill>
        <p:spPr bwMode="auto">
          <a:xfrm>
            <a:off x="9483805" y="4099926"/>
            <a:ext cx="498125" cy="497398"/>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0">
            <a:extLst>
              <a:ext uri="{FF2B5EF4-FFF2-40B4-BE49-F238E27FC236}">
                <a16:creationId xmlns:a16="http://schemas.microsoft.com/office/drawing/2014/main" id="{83E5D533-E85C-E39C-A1FE-29CB9E6D1B93}"/>
              </a:ext>
            </a:extLst>
          </p:cNvPr>
          <p:cNvSpPr/>
          <p:nvPr/>
        </p:nvSpPr>
        <p:spPr>
          <a:xfrm>
            <a:off x="9219390" y="3498486"/>
            <a:ext cx="974978"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Intellij IDEA</a:t>
            </a:r>
          </a:p>
        </p:txBody>
      </p:sp>
      <p:sp>
        <p:nvSpPr>
          <p:cNvPr id="10" name="Rechteck 40">
            <a:extLst>
              <a:ext uri="{FF2B5EF4-FFF2-40B4-BE49-F238E27FC236}">
                <a16:creationId xmlns:a16="http://schemas.microsoft.com/office/drawing/2014/main" id="{52BA6D44-BD67-BD06-C2BD-5EF90F26C404}"/>
              </a:ext>
            </a:extLst>
          </p:cNvPr>
          <p:cNvSpPr/>
          <p:nvPr/>
        </p:nvSpPr>
        <p:spPr>
          <a:xfrm>
            <a:off x="9746250" y="5268531"/>
            <a:ext cx="6474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pic>
        <p:nvPicPr>
          <p:cNvPr id="2058" name="Picture 10" descr="IntelliJ IDEA - Wikipedia, la enciclopedia libre">
            <a:extLst>
              <a:ext uri="{FF2B5EF4-FFF2-40B4-BE49-F238E27FC236}">
                <a16:creationId xmlns:a16="http://schemas.microsoft.com/office/drawing/2014/main" id="{084A6814-B254-1E87-849A-FDB08E3B78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2078" y="3071916"/>
            <a:ext cx="426570" cy="42657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40">
            <a:extLst>
              <a:ext uri="{FF2B5EF4-FFF2-40B4-BE49-F238E27FC236}">
                <a16:creationId xmlns:a16="http://schemas.microsoft.com/office/drawing/2014/main" id="{38100FB5-39C2-EA79-C392-8AB9D46D6315}"/>
              </a:ext>
            </a:extLst>
          </p:cNvPr>
          <p:cNvSpPr/>
          <p:nvPr/>
        </p:nvSpPr>
        <p:spPr>
          <a:xfrm>
            <a:off x="9245378" y="4578606"/>
            <a:ext cx="97497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SPRING BOOT</a:t>
            </a:r>
          </a:p>
        </p:txBody>
      </p:sp>
      <p:cxnSp>
        <p:nvCxnSpPr>
          <p:cNvPr id="12" name="Straight Arrow Connector 131">
            <a:extLst>
              <a:ext uri="{FF2B5EF4-FFF2-40B4-BE49-F238E27FC236}">
                <a16:creationId xmlns:a16="http://schemas.microsoft.com/office/drawing/2014/main" id="{EB59E660-0428-8D20-49C3-34351C3A3191}"/>
              </a:ext>
            </a:extLst>
          </p:cNvPr>
          <p:cNvCxnSpPr>
            <a:cxnSpLocks/>
          </p:cNvCxnSpPr>
          <p:nvPr/>
        </p:nvCxnSpPr>
        <p:spPr>
          <a:xfrm>
            <a:off x="9706879" y="3714510"/>
            <a:ext cx="0" cy="2826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hteck 32">
            <a:extLst>
              <a:ext uri="{FF2B5EF4-FFF2-40B4-BE49-F238E27FC236}">
                <a16:creationId xmlns:a16="http://schemas.microsoft.com/office/drawing/2014/main" id="{059EFDFB-2C6A-4CB3-D42C-C6068CD80963}"/>
              </a:ext>
            </a:extLst>
          </p:cNvPr>
          <p:cNvSpPr/>
          <p:nvPr/>
        </p:nvSpPr>
        <p:spPr>
          <a:xfrm>
            <a:off x="3436543" y="4817353"/>
            <a:ext cx="1041953"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SQLite</a:t>
            </a:r>
          </a:p>
          <a:p>
            <a:pPr algn="ctr"/>
            <a:r>
              <a:rPr lang="en-US" sz="1050" b="1" dirty="0">
                <a:solidFill>
                  <a:schemeClr val="accent4">
                    <a:lumMod val="75000"/>
                  </a:schemeClr>
                </a:solidFill>
                <a:latin typeface="Arial" charset="0"/>
                <a:cs typeface="Arial" charset="0"/>
              </a:rPr>
              <a:t>Local Data Base</a:t>
            </a:r>
          </a:p>
        </p:txBody>
      </p:sp>
      <p:cxnSp>
        <p:nvCxnSpPr>
          <p:cNvPr id="20" name="Straight Arrow Connector 131">
            <a:extLst>
              <a:ext uri="{FF2B5EF4-FFF2-40B4-BE49-F238E27FC236}">
                <a16:creationId xmlns:a16="http://schemas.microsoft.com/office/drawing/2014/main" id="{A3A938B5-79C3-DAC4-A46D-95FFF9BE90CD}"/>
              </a:ext>
            </a:extLst>
          </p:cNvPr>
          <p:cNvCxnSpPr>
            <a:cxnSpLocks/>
          </p:cNvCxnSpPr>
          <p:nvPr/>
        </p:nvCxnSpPr>
        <p:spPr>
          <a:xfrm flipH="1">
            <a:off x="4444889" y="4461080"/>
            <a:ext cx="42856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2" name="Picture 14" descr="PC o MAC: ¿Qué es mejor para el comercio de acciones?. Programación en  Castellano.">
            <a:extLst>
              <a:ext uri="{FF2B5EF4-FFF2-40B4-BE49-F238E27FC236}">
                <a16:creationId xmlns:a16="http://schemas.microsoft.com/office/drawing/2014/main" id="{C0213BFD-18D7-AFF5-6359-2054876363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783" t="12410" r="11096" b="15381"/>
          <a:stretch/>
        </p:blipFill>
        <p:spPr bwMode="auto">
          <a:xfrm>
            <a:off x="818237" y="2348880"/>
            <a:ext cx="825659" cy="56247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113">
            <a:extLst>
              <a:ext uri="{FF2B5EF4-FFF2-40B4-BE49-F238E27FC236}">
                <a16:creationId xmlns:a16="http://schemas.microsoft.com/office/drawing/2014/main" id="{00168F4D-5DFB-1035-1558-781CBD2BEB67}"/>
              </a:ext>
            </a:extLst>
          </p:cNvPr>
          <p:cNvCxnSpPr>
            <a:cxnSpLocks/>
          </p:cNvCxnSpPr>
          <p:nvPr/>
        </p:nvCxnSpPr>
        <p:spPr>
          <a:xfrm>
            <a:off x="1273051" y="1769074"/>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hteck 9">
            <a:extLst>
              <a:ext uri="{FF2B5EF4-FFF2-40B4-BE49-F238E27FC236}">
                <a16:creationId xmlns:a16="http://schemas.microsoft.com/office/drawing/2014/main" id="{A429A1D5-8521-BD27-DFA9-F9E8619C86D1}"/>
              </a:ext>
            </a:extLst>
          </p:cNvPr>
          <p:cNvSpPr/>
          <p:nvPr/>
        </p:nvSpPr>
        <p:spPr>
          <a:xfrm>
            <a:off x="654932" y="1866609"/>
            <a:ext cx="1167860" cy="1645254"/>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sp>
        <p:nvSpPr>
          <p:cNvPr id="26" name="Abgerundetes Rechteck 30">
            <a:extLst>
              <a:ext uri="{FF2B5EF4-FFF2-40B4-BE49-F238E27FC236}">
                <a16:creationId xmlns:a16="http://schemas.microsoft.com/office/drawing/2014/main" id="{A643AAFB-6C1D-2CF7-04E8-5E1E5C731871}"/>
              </a:ext>
            </a:extLst>
          </p:cNvPr>
          <p:cNvSpPr/>
          <p:nvPr/>
        </p:nvSpPr>
        <p:spPr>
          <a:xfrm>
            <a:off x="789122" y="1074473"/>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Hardware</a:t>
            </a:r>
          </a:p>
        </p:txBody>
      </p:sp>
      <p:pic>
        <p:nvPicPr>
          <p:cNvPr id="27" name="Graphic 131">
            <a:extLst>
              <a:ext uri="{FF2B5EF4-FFF2-40B4-BE49-F238E27FC236}">
                <a16:creationId xmlns:a16="http://schemas.microsoft.com/office/drawing/2014/main" id="{C671219E-8E5E-ED10-43F9-6421FC78B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3051" y="1340768"/>
            <a:ext cx="360000" cy="360000"/>
          </a:xfrm>
          <a:prstGeom prst="rect">
            <a:avLst/>
          </a:prstGeom>
        </p:spPr>
      </p:pic>
      <p:sp>
        <p:nvSpPr>
          <p:cNvPr id="30" name="Abgerundetes Rechteck 30">
            <a:extLst>
              <a:ext uri="{FF2B5EF4-FFF2-40B4-BE49-F238E27FC236}">
                <a16:creationId xmlns:a16="http://schemas.microsoft.com/office/drawing/2014/main" id="{795DFE7C-718C-B6C3-2429-934203B59AAA}"/>
              </a:ext>
            </a:extLst>
          </p:cNvPr>
          <p:cNvSpPr/>
          <p:nvPr/>
        </p:nvSpPr>
        <p:spPr>
          <a:xfrm>
            <a:off x="573566" y="2958630"/>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MacOS / Windows</a:t>
            </a:r>
          </a:p>
        </p:txBody>
      </p:sp>
      <p:sp>
        <p:nvSpPr>
          <p:cNvPr id="32" name="TextBox 31">
            <a:extLst>
              <a:ext uri="{FF2B5EF4-FFF2-40B4-BE49-F238E27FC236}">
                <a16:creationId xmlns:a16="http://schemas.microsoft.com/office/drawing/2014/main" id="{62FDA275-985D-3069-483F-FCAAD4C60558}"/>
              </a:ext>
            </a:extLst>
          </p:cNvPr>
          <p:cNvSpPr txBox="1"/>
          <p:nvPr/>
        </p:nvSpPr>
        <p:spPr>
          <a:xfrm>
            <a:off x="2569195" y="201493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FONT-END</a:t>
            </a:r>
            <a:endParaRPr lang="en-PE" sz="1800" kern="0" dirty="0" err="1">
              <a:ea typeface="Arial Unicode MS" pitchFamily="34" charset="-128"/>
              <a:cs typeface="Arial Unicode MS" pitchFamily="34" charset="-128"/>
            </a:endParaRPr>
          </a:p>
        </p:txBody>
      </p:sp>
      <p:cxnSp>
        <p:nvCxnSpPr>
          <p:cNvPr id="35" name="Gewinkelte Verbindung 42">
            <a:extLst>
              <a:ext uri="{FF2B5EF4-FFF2-40B4-BE49-F238E27FC236}">
                <a16:creationId xmlns:a16="http://schemas.microsoft.com/office/drawing/2014/main" id="{A0DF06CF-930F-3675-C0D9-600C2CF30E91}"/>
              </a:ext>
            </a:extLst>
          </p:cNvPr>
          <p:cNvCxnSpPr>
            <a:cxnSpLocks/>
          </p:cNvCxnSpPr>
          <p:nvPr/>
        </p:nvCxnSpPr>
        <p:spPr>
          <a:xfrm flipH="1" flipV="1">
            <a:off x="7509306" y="4414572"/>
            <a:ext cx="1736072" cy="245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24">
            <a:extLst>
              <a:ext uri="{FF2B5EF4-FFF2-40B4-BE49-F238E27FC236}">
                <a16:creationId xmlns:a16="http://schemas.microsoft.com/office/drawing/2014/main" id="{D9CDD832-027B-0C5A-3A83-C823084D41FA}"/>
              </a:ext>
            </a:extLst>
          </p:cNvPr>
          <p:cNvSpPr/>
          <p:nvPr/>
        </p:nvSpPr>
        <p:spPr>
          <a:xfrm>
            <a:off x="8147175" y="433804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REST</a:t>
            </a:r>
          </a:p>
        </p:txBody>
      </p:sp>
      <p:pic>
        <p:nvPicPr>
          <p:cNvPr id="2066"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3B346A3A-CC21-6ADF-13A3-510D99EB270D}"/>
              </a:ext>
            </a:extLst>
          </p:cNvPr>
          <p:cNvPicPr>
            <a:picLocks noChangeAspect="1" noChangeArrowheads="1"/>
          </p:cNvPicPr>
          <p:nvPr/>
        </p:nvPicPr>
        <p:blipFill rotWithShape="1">
          <a:blip r:embed="rId9">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1849391" y="2695875"/>
            <a:ext cx="566324" cy="445093"/>
          </a:xfrm>
          <a:prstGeom prst="rect">
            <a:avLst/>
          </a:prstGeom>
          <a:noFill/>
          <a:extLst>
            <a:ext uri="{909E8E84-426E-40DD-AFC4-6F175D3DCCD1}">
              <a14:hiddenFill xmlns:a14="http://schemas.microsoft.com/office/drawing/2010/main">
                <a:solidFill>
                  <a:srgbClr val="FFFFFF"/>
                </a:solidFill>
              </a14:hiddenFill>
            </a:ext>
          </a:extLst>
        </p:spPr>
      </p:pic>
      <p:sp>
        <p:nvSpPr>
          <p:cNvPr id="41" name="Abgerundetes Rechteck 30">
            <a:extLst>
              <a:ext uri="{FF2B5EF4-FFF2-40B4-BE49-F238E27FC236}">
                <a16:creationId xmlns:a16="http://schemas.microsoft.com/office/drawing/2014/main" id="{CA656E5E-BFC5-5CA9-4E44-CB4567AD3E17}"/>
              </a:ext>
            </a:extLst>
          </p:cNvPr>
          <p:cNvSpPr/>
          <p:nvPr/>
        </p:nvSpPr>
        <p:spPr>
          <a:xfrm>
            <a:off x="1854545" y="3295093"/>
            <a:ext cx="579077" cy="34172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900" b="1" dirty="0">
                <a:solidFill>
                  <a:schemeClr val="tx1">
                    <a:lumMod val="65000"/>
                    <a:lumOff val="35000"/>
                  </a:schemeClr>
                </a:solidFill>
                <a:latin typeface="Arial" charset="0"/>
                <a:ea typeface="Arial" charset="0"/>
                <a:cs typeface="Arial" charset="0"/>
              </a:rPr>
              <a:t>Build / Deploy</a:t>
            </a:r>
          </a:p>
        </p:txBody>
      </p:sp>
      <p:cxnSp>
        <p:nvCxnSpPr>
          <p:cNvPr id="42" name="Straight Arrow Connector 131">
            <a:extLst>
              <a:ext uri="{FF2B5EF4-FFF2-40B4-BE49-F238E27FC236}">
                <a16:creationId xmlns:a16="http://schemas.microsoft.com/office/drawing/2014/main" id="{38136ABE-9B91-D3A4-AA6F-45BD54BB5769}"/>
              </a:ext>
            </a:extLst>
          </p:cNvPr>
          <p:cNvCxnSpPr>
            <a:cxnSpLocks/>
          </p:cNvCxnSpPr>
          <p:nvPr/>
        </p:nvCxnSpPr>
        <p:spPr>
          <a:xfrm>
            <a:off x="1695924" y="3212976"/>
            <a:ext cx="143272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BF1C4D67-A057-E1D2-9F8D-934A794DE046}"/>
              </a:ext>
            </a:extLst>
          </p:cNvPr>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TECNOLOGIAS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3" name="Abgerundetes Rechteck 30">
            <a:extLst>
              <a:ext uri="{FF2B5EF4-FFF2-40B4-BE49-F238E27FC236}">
                <a16:creationId xmlns:a16="http://schemas.microsoft.com/office/drawing/2014/main" id="{A5BCBA5B-A584-7106-DE03-A2BECD0E7288}"/>
              </a:ext>
            </a:extLst>
          </p:cNvPr>
          <p:cNvSpPr/>
          <p:nvPr/>
        </p:nvSpPr>
        <p:spPr>
          <a:xfrm>
            <a:off x="565924" y="4669685"/>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pic>
        <p:nvPicPr>
          <p:cNvPr id="6" name="Picture 6" descr="BytePace - Mobile development &amp; design">
            <a:extLst>
              <a:ext uri="{FF2B5EF4-FFF2-40B4-BE49-F238E27FC236}">
                <a16:creationId xmlns:a16="http://schemas.microsoft.com/office/drawing/2014/main" id="{311F08FE-73F0-E9B9-7DB8-69F61E0DAA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191" y="3948664"/>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9">
            <a:extLst>
              <a:ext uri="{FF2B5EF4-FFF2-40B4-BE49-F238E27FC236}">
                <a16:creationId xmlns:a16="http://schemas.microsoft.com/office/drawing/2014/main" id="{4CF60A0E-3C29-2D0C-B9A2-50156501092A}"/>
              </a:ext>
            </a:extLst>
          </p:cNvPr>
          <p:cNvSpPr/>
          <p:nvPr/>
        </p:nvSpPr>
        <p:spPr>
          <a:xfrm>
            <a:off x="638846" y="3585486"/>
            <a:ext cx="1167860" cy="2075762"/>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8" name="Straight Arrow Connector 131">
            <a:extLst>
              <a:ext uri="{FF2B5EF4-FFF2-40B4-BE49-F238E27FC236}">
                <a16:creationId xmlns:a16="http://schemas.microsoft.com/office/drawing/2014/main" id="{8E39B7CC-3786-591C-CF2C-7DCD762013B3}"/>
              </a:ext>
            </a:extLst>
          </p:cNvPr>
          <p:cNvCxnSpPr>
            <a:cxnSpLocks/>
          </p:cNvCxnSpPr>
          <p:nvPr/>
        </p:nvCxnSpPr>
        <p:spPr>
          <a:xfrm>
            <a:off x="1643896" y="3723276"/>
            <a:ext cx="1432723" cy="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안드로이드 SQLite 시작하기 | Devbin">
            <a:extLst>
              <a:ext uri="{FF2B5EF4-FFF2-40B4-BE49-F238E27FC236}">
                <a16:creationId xmlns:a16="http://schemas.microsoft.com/office/drawing/2014/main" id="{237BB1FD-9F9F-1171-36BB-9DEAFA1C2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9052" y="4226456"/>
            <a:ext cx="523020" cy="5230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Sql server - Free logo icons">
            <a:extLst>
              <a:ext uri="{FF2B5EF4-FFF2-40B4-BE49-F238E27FC236}">
                <a16:creationId xmlns:a16="http://schemas.microsoft.com/office/drawing/2014/main" id="{ED681E13-4BE7-E4A9-9400-CB0575DDB2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11291" y="5025554"/>
            <a:ext cx="638990" cy="63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3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61">
            <a:extLst>
              <a:ext uri="{FF2B5EF4-FFF2-40B4-BE49-F238E27FC236}">
                <a16:creationId xmlns:a16="http://schemas.microsoft.com/office/drawing/2014/main" id="{79374B51-D461-369E-49F7-DA9938037C78}"/>
              </a:ext>
            </a:extLst>
          </p:cNvPr>
          <p:cNvSpPr/>
          <p:nvPr/>
        </p:nvSpPr>
        <p:spPr>
          <a:xfrm>
            <a:off x="696987" y="1916832"/>
            <a:ext cx="1896190" cy="3766899"/>
          </a:xfrm>
          <a:prstGeom prst="rect">
            <a:avLst/>
          </a:prstGeom>
          <a:noFill/>
          <a:ln w="19050">
            <a:solidFill>
              <a:srgbClr val="0F828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pic>
        <p:nvPicPr>
          <p:cNvPr id="5" name="Picture 6" descr="Sumérgete en el mundo Spring Boot - Armadillo Amarillo">
            <a:extLst>
              <a:ext uri="{FF2B5EF4-FFF2-40B4-BE49-F238E27FC236}">
                <a16:creationId xmlns:a16="http://schemas.microsoft.com/office/drawing/2014/main" id="{F03EC17F-2BDF-84A6-E85A-8C34C57E9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0" r="24496"/>
          <a:stretch/>
        </p:blipFill>
        <p:spPr bwMode="auto">
          <a:xfrm>
            <a:off x="1430095" y="2912652"/>
            <a:ext cx="387291" cy="386726"/>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40">
            <a:extLst>
              <a:ext uri="{FF2B5EF4-FFF2-40B4-BE49-F238E27FC236}">
                <a16:creationId xmlns:a16="http://schemas.microsoft.com/office/drawing/2014/main" id="{0645F299-2CA6-DA5E-1589-34F2F5B6B4CE}"/>
              </a:ext>
            </a:extLst>
          </p:cNvPr>
          <p:cNvSpPr/>
          <p:nvPr/>
        </p:nvSpPr>
        <p:spPr>
          <a:xfrm>
            <a:off x="1218802" y="4843899"/>
            <a:ext cx="835117"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SQLite</a:t>
            </a:r>
          </a:p>
          <a:p>
            <a:pPr algn="ctr"/>
            <a:r>
              <a:rPr lang="en-US" sz="1100" b="1" dirty="0">
                <a:solidFill>
                  <a:srgbClr val="074D92"/>
                </a:solidFill>
                <a:latin typeface="Arial" charset="0"/>
                <a:cs typeface="Arial" charset="0"/>
              </a:rPr>
              <a:t>DATA BASE</a:t>
            </a:r>
          </a:p>
        </p:txBody>
      </p:sp>
      <p:sp>
        <p:nvSpPr>
          <p:cNvPr id="10" name="Rechteck 40">
            <a:extLst>
              <a:ext uri="{FF2B5EF4-FFF2-40B4-BE49-F238E27FC236}">
                <a16:creationId xmlns:a16="http://schemas.microsoft.com/office/drawing/2014/main" id="{BEBC1298-5336-32E3-A9FA-3113413F8A65}"/>
              </a:ext>
            </a:extLst>
          </p:cNvPr>
          <p:cNvSpPr/>
          <p:nvPr/>
        </p:nvSpPr>
        <p:spPr>
          <a:xfrm>
            <a:off x="1204480" y="3374555"/>
            <a:ext cx="758042"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API REST</a:t>
            </a:r>
          </a:p>
        </p:txBody>
      </p:sp>
      <p:sp>
        <p:nvSpPr>
          <p:cNvPr id="15" name="Rechteck 9">
            <a:extLst>
              <a:ext uri="{FF2B5EF4-FFF2-40B4-BE49-F238E27FC236}">
                <a16:creationId xmlns:a16="http://schemas.microsoft.com/office/drawing/2014/main" id="{BC8FB50A-8B9D-8420-0795-2045BD92A53D}"/>
              </a:ext>
            </a:extLst>
          </p:cNvPr>
          <p:cNvSpPr/>
          <p:nvPr/>
        </p:nvSpPr>
        <p:spPr>
          <a:xfrm>
            <a:off x="2641205" y="1917037"/>
            <a:ext cx="8856984"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6" name="Rechteck 9">
            <a:extLst>
              <a:ext uri="{FF2B5EF4-FFF2-40B4-BE49-F238E27FC236}">
                <a16:creationId xmlns:a16="http://schemas.microsoft.com/office/drawing/2014/main" id="{895BAB1C-426B-92C8-FEF8-88EF8F2207DF}"/>
              </a:ext>
            </a:extLst>
          </p:cNvPr>
          <p:cNvSpPr/>
          <p:nvPr/>
        </p:nvSpPr>
        <p:spPr>
          <a:xfrm>
            <a:off x="3001243" y="2443071"/>
            <a:ext cx="3442798"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D7162FDF-5E47-5761-D4DE-1362CB026C68}"/>
              </a:ext>
            </a:extLst>
          </p:cNvPr>
          <p:cNvSpPr txBox="1"/>
          <p:nvPr/>
        </p:nvSpPr>
        <p:spPr>
          <a:xfrm>
            <a:off x="3563827" y="206447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5A40BF2-426F-766E-F39D-7349133C5A4B}"/>
              </a:ext>
            </a:extLst>
          </p:cNvPr>
          <p:cNvSpPr txBox="1"/>
          <p:nvPr/>
        </p:nvSpPr>
        <p:spPr>
          <a:xfrm>
            <a:off x="3302406" y="1993261"/>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DATA LAYER</a:t>
            </a:r>
          </a:p>
        </p:txBody>
      </p:sp>
      <p:sp>
        <p:nvSpPr>
          <p:cNvPr id="20" name="Title 2">
            <a:extLst>
              <a:ext uri="{FF2B5EF4-FFF2-40B4-BE49-F238E27FC236}">
                <a16:creationId xmlns:a16="http://schemas.microsoft.com/office/drawing/2014/main" id="{C8280D00-8097-39B2-D5EA-058ED2E3DBFB}"/>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DESARROLLO MONITOREO DE PROYECTOS TAMBOS</a:t>
            </a:r>
          </a:p>
          <a:p>
            <a:r>
              <a:rPr lang="en-US" sz="2000" dirty="0">
                <a:solidFill>
                  <a:srgbClr val="0092D1"/>
                </a:solidFill>
              </a:rPr>
              <a:t>MOPROT</a:t>
            </a:r>
          </a:p>
          <a:p>
            <a:endParaRPr lang="en-US" b="0" dirty="0">
              <a:solidFill>
                <a:schemeClr val="bg2">
                  <a:lumMod val="50000"/>
                </a:schemeClr>
              </a:solidFill>
            </a:endParaRPr>
          </a:p>
        </p:txBody>
      </p:sp>
      <p:pic>
        <p:nvPicPr>
          <p:cNvPr id="22" name="Picture 8" descr="Estructura de Paquetes en una aplicación de Spring Boot - Home">
            <a:extLst>
              <a:ext uri="{FF2B5EF4-FFF2-40B4-BE49-F238E27FC236}">
                <a16:creationId xmlns:a16="http://schemas.microsoft.com/office/drawing/2014/main" id="{53D1ECF1-E2BE-26B3-F24B-1A75D27758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77997" r="62413"/>
          <a:stretch/>
        </p:blipFill>
        <p:spPr bwMode="auto">
          <a:xfrm>
            <a:off x="5080294" y="3615286"/>
            <a:ext cx="1166501" cy="40614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1C4AF771-50D5-BCD8-7CC1-270B31395C6B}"/>
              </a:ext>
            </a:extLst>
          </p:cNvPr>
          <p:cNvSpPr/>
          <p:nvPr/>
        </p:nvSpPr>
        <p:spPr bwMode="gray">
          <a:xfrm>
            <a:off x="3382180" y="4371541"/>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DB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(SqlLite)</a:t>
            </a:r>
          </a:p>
        </p:txBody>
      </p:sp>
      <p:sp>
        <p:nvSpPr>
          <p:cNvPr id="24" name="Rounded Rectangle 23">
            <a:extLst>
              <a:ext uri="{FF2B5EF4-FFF2-40B4-BE49-F238E27FC236}">
                <a16:creationId xmlns:a16="http://schemas.microsoft.com/office/drawing/2014/main" id="{E4472C2A-6C5A-D96D-C83E-8EC0E7A1EA1A}"/>
              </a:ext>
            </a:extLst>
          </p:cNvPr>
          <p:cNvSpPr/>
          <p:nvPr/>
        </p:nvSpPr>
        <p:spPr bwMode="gray">
          <a:xfrm>
            <a:off x="3375828" y="2930223"/>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API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(HTTP)</a:t>
            </a:r>
          </a:p>
        </p:txBody>
      </p:sp>
      <p:cxnSp>
        <p:nvCxnSpPr>
          <p:cNvPr id="25" name="Straight Arrow Connector 105">
            <a:extLst>
              <a:ext uri="{FF2B5EF4-FFF2-40B4-BE49-F238E27FC236}">
                <a16:creationId xmlns:a16="http://schemas.microsoft.com/office/drawing/2014/main" id="{3E602C93-7FBA-8BCD-9E69-1414184AF1CA}"/>
              </a:ext>
            </a:extLst>
          </p:cNvPr>
          <p:cNvCxnSpPr>
            <a:cxnSpLocks/>
            <a:stCxn id="5" idx="3"/>
            <a:endCxn id="24" idx="1"/>
          </p:cNvCxnSpPr>
          <p:nvPr/>
        </p:nvCxnSpPr>
        <p:spPr>
          <a:xfrm flipV="1">
            <a:off x="1817386" y="3103379"/>
            <a:ext cx="1558442" cy="2636"/>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5">
            <a:extLst>
              <a:ext uri="{FF2B5EF4-FFF2-40B4-BE49-F238E27FC236}">
                <a16:creationId xmlns:a16="http://schemas.microsoft.com/office/drawing/2014/main" id="{4F2B9147-7D69-992B-1B2E-272612AB32BB}"/>
              </a:ext>
            </a:extLst>
          </p:cNvPr>
          <p:cNvCxnSpPr>
            <a:cxnSpLocks/>
            <a:endCxn id="23" idx="1"/>
          </p:cNvCxnSpPr>
          <p:nvPr/>
        </p:nvCxnSpPr>
        <p:spPr>
          <a:xfrm>
            <a:off x="1824392" y="4537113"/>
            <a:ext cx="1557788" cy="758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05">
            <a:extLst>
              <a:ext uri="{FF2B5EF4-FFF2-40B4-BE49-F238E27FC236}">
                <a16:creationId xmlns:a16="http://schemas.microsoft.com/office/drawing/2014/main" id="{5E019F8D-AC24-043E-ECF6-B80A7BF8D542}"/>
              </a:ext>
            </a:extLst>
          </p:cNvPr>
          <p:cNvCxnSpPr>
            <a:cxnSpLocks/>
            <a:stCxn id="24" idx="3"/>
            <a:endCxn id="22" idx="1"/>
          </p:cNvCxnSpPr>
          <p:nvPr/>
        </p:nvCxnSpPr>
        <p:spPr>
          <a:xfrm>
            <a:off x="4542329" y="3103379"/>
            <a:ext cx="537965" cy="71498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05">
            <a:extLst>
              <a:ext uri="{FF2B5EF4-FFF2-40B4-BE49-F238E27FC236}">
                <a16:creationId xmlns:a16="http://schemas.microsoft.com/office/drawing/2014/main" id="{9FCB7153-F9BF-BC31-E6E2-13264C2B9114}"/>
              </a:ext>
            </a:extLst>
          </p:cNvPr>
          <p:cNvCxnSpPr>
            <a:cxnSpLocks/>
            <a:stCxn id="23" idx="3"/>
            <a:endCxn id="22" idx="1"/>
          </p:cNvCxnSpPr>
          <p:nvPr/>
        </p:nvCxnSpPr>
        <p:spPr>
          <a:xfrm flipV="1">
            <a:off x="4548681" y="3818360"/>
            <a:ext cx="531613" cy="726337"/>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9">
            <a:extLst>
              <a:ext uri="{FF2B5EF4-FFF2-40B4-BE49-F238E27FC236}">
                <a16:creationId xmlns:a16="http://schemas.microsoft.com/office/drawing/2014/main" id="{02EF5DDC-0EAE-A0E1-B87C-690FE32B93A3}"/>
              </a:ext>
            </a:extLst>
          </p:cNvPr>
          <p:cNvSpPr/>
          <p:nvPr/>
        </p:nvSpPr>
        <p:spPr>
          <a:xfrm>
            <a:off x="6527357" y="2440682"/>
            <a:ext cx="2220745"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0" name="Rechteck 9">
            <a:extLst>
              <a:ext uri="{FF2B5EF4-FFF2-40B4-BE49-F238E27FC236}">
                <a16:creationId xmlns:a16="http://schemas.microsoft.com/office/drawing/2014/main" id="{8F456357-1D90-1C2D-6229-6AE90BD595E1}"/>
              </a:ext>
            </a:extLst>
          </p:cNvPr>
          <p:cNvSpPr/>
          <p:nvPr/>
        </p:nvSpPr>
        <p:spPr>
          <a:xfrm>
            <a:off x="8831419" y="2440681"/>
            <a:ext cx="2270532"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TextBox 41">
            <a:extLst>
              <a:ext uri="{FF2B5EF4-FFF2-40B4-BE49-F238E27FC236}">
                <a16:creationId xmlns:a16="http://schemas.microsoft.com/office/drawing/2014/main" id="{17AB251F-69A4-30A1-6F4B-1A9D1A64F969}"/>
              </a:ext>
            </a:extLst>
          </p:cNvPr>
          <p:cNvSpPr txBox="1"/>
          <p:nvPr/>
        </p:nvSpPr>
        <p:spPr>
          <a:xfrm>
            <a:off x="6828520" y="198506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CONTROLLER</a:t>
            </a:r>
            <a:endParaRPr lang="en-PE" sz="1800" kern="0" dirty="0" err="1">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DD6C485D-462A-B2B8-BCAE-CF7D2AF2E4FA}"/>
              </a:ext>
            </a:extLst>
          </p:cNvPr>
          <p:cNvSpPr txBox="1"/>
          <p:nvPr/>
        </p:nvSpPr>
        <p:spPr>
          <a:xfrm>
            <a:off x="9182367" y="1980038"/>
            <a:ext cx="1667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PRESENTATION</a:t>
            </a:r>
            <a:endParaRPr lang="en-PE" sz="1800" kern="0" dirty="0" err="1">
              <a:ea typeface="Arial Unicode MS" pitchFamily="34" charset="-128"/>
              <a:cs typeface="Arial Unicode MS" pitchFamily="34" charset="-128"/>
            </a:endParaRPr>
          </a:p>
        </p:txBody>
      </p:sp>
      <p:pic>
        <p:nvPicPr>
          <p:cNvPr id="44" name="Picture 8" descr="Estructura de Paquetes en una aplicación de Spring Boot - Home">
            <a:extLst>
              <a:ext uri="{FF2B5EF4-FFF2-40B4-BE49-F238E27FC236}">
                <a16:creationId xmlns:a16="http://schemas.microsoft.com/office/drawing/2014/main" id="{659077E7-18AC-DF1A-2D4B-AAF3D558D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27837" r="62413" b="51756"/>
          <a:stretch/>
        </p:blipFill>
        <p:spPr bwMode="auto">
          <a:xfrm>
            <a:off x="7150203" y="3636953"/>
            <a:ext cx="1166501" cy="3766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Estructura de Paquetes en una aplicación de Spring Boot - Home">
            <a:extLst>
              <a:ext uri="{FF2B5EF4-FFF2-40B4-BE49-F238E27FC236}">
                <a16:creationId xmlns:a16="http://schemas.microsoft.com/office/drawing/2014/main" id="{33BEF7C1-8E2E-6CF5-3D1E-7201E155C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1" r="62413" b="75024"/>
          <a:stretch/>
        </p:blipFill>
        <p:spPr bwMode="auto">
          <a:xfrm>
            <a:off x="7150203" y="2664117"/>
            <a:ext cx="1166501" cy="46103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105">
            <a:extLst>
              <a:ext uri="{FF2B5EF4-FFF2-40B4-BE49-F238E27FC236}">
                <a16:creationId xmlns:a16="http://schemas.microsoft.com/office/drawing/2014/main" id="{75186CAC-6216-12DA-1292-C43639C4263A}"/>
              </a:ext>
            </a:extLst>
          </p:cNvPr>
          <p:cNvCxnSpPr>
            <a:cxnSpLocks/>
            <a:stCxn id="44" idx="1"/>
            <a:endCxn id="22" idx="3"/>
          </p:cNvCxnSpPr>
          <p:nvPr/>
        </p:nvCxnSpPr>
        <p:spPr>
          <a:xfrm flipH="1" flipV="1">
            <a:off x="6246795" y="3818360"/>
            <a:ext cx="903408" cy="694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105">
            <a:extLst>
              <a:ext uri="{FF2B5EF4-FFF2-40B4-BE49-F238E27FC236}">
                <a16:creationId xmlns:a16="http://schemas.microsoft.com/office/drawing/2014/main" id="{EB3100CF-7838-FBC5-F2D6-F64A05500463}"/>
              </a:ext>
            </a:extLst>
          </p:cNvPr>
          <p:cNvCxnSpPr>
            <a:cxnSpLocks/>
            <a:stCxn id="44" idx="0"/>
            <a:endCxn id="45" idx="2"/>
          </p:cNvCxnSpPr>
          <p:nvPr/>
        </p:nvCxnSpPr>
        <p:spPr>
          <a:xfrm flipV="1">
            <a:off x="7733454" y="3125149"/>
            <a:ext cx="0" cy="51180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8" descr="Estructura de Paquetes en una aplicación de Spring Boot - Home">
            <a:extLst>
              <a:ext uri="{FF2B5EF4-FFF2-40B4-BE49-F238E27FC236}">
                <a16:creationId xmlns:a16="http://schemas.microsoft.com/office/drawing/2014/main" id="{F884A13C-9F53-542F-7302-DE5D5E5BA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52281" r="62413" b="26468"/>
          <a:stretch/>
        </p:blipFill>
        <p:spPr bwMode="auto">
          <a:xfrm>
            <a:off x="3372201" y="3621384"/>
            <a:ext cx="1166501" cy="39226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Gerade Verbindung mit Pfeil 136">
            <a:extLst>
              <a:ext uri="{FF2B5EF4-FFF2-40B4-BE49-F238E27FC236}">
                <a16:creationId xmlns:a16="http://schemas.microsoft.com/office/drawing/2014/main" id="{591950DE-B6CF-A7FB-DFF6-2214DBE4446C}"/>
              </a:ext>
            </a:extLst>
          </p:cNvPr>
          <p:cNvCxnSpPr>
            <a:cxnSpLocks/>
            <a:stCxn id="57" idx="2"/>
            <a:endCxn id="23" idx="0"/>
          </p:cNvCxnSpPr>
          <p:nvPr/>
        </p:nvCxnSpPr>
        <p:spPr>
          <a:xfrm rot="16200000" flipH="1">
            <a:off x="3781495" y="4187605"/>
            <a:ext cx="357892" cy="9979"/>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5" name="Gerade Verbindung mit Pfeil 136">
            <a:extLst>
              <a:ext uri="{FF2B5EF4-FFF2-40B4-BE49-F238E27FC236}">
                <a16:creationId xmlns:a16="http://schemas.microsoft.com/office/drawing/2014/main" id="{18967EDE-FD45-D0FB-137D-8EB3929D7B1A}"/>
              </a:ext>
            </a:extLst>
          </p:cNvPr>
          <p:cNvCxnSpPr>
            <a:cxnSpLocks/>
            <a:stCxn id="24" idx="2"/>
            <a:endCxn id="57" idx="0"/>
          </p:cNvCxnSpPr>
          <p:nvPr/>
        </p:nvCxnSpPr>
        <p:spPr>
          <a:xfrm rot="5400000">
            <a:off x="3784841" y="3447146"/>
            <a:ext cx="344850" cy="3627"/>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8" name="Gerade Verbindung mit Pfeil 136">
            <a:extLst>
              <a:ext uri="{FF2B5EF4-FFF2-40B4-BE49-F238E27FC236}">
                <a16:creationId xmlns:a16="http://schemas.microsoft.com/office/drawing/2014/main" id="{F15FEC3A-C775-E346-006D-FEE879BB5D4B}"/>
              </a:ext>
            </a:extLst>
          </p:cNvPr>
          <p:cNvCxnSpPr>
            <a:cxnSpLocks/>
            <a:stCxn id="57" idx="3"/>
            <a:endCxn id="22" idx="1"/>
          </p:cNvCxnSpPr>
          <p:nvPr/>
        </p:nvCxnSpPr>
        <p:spPr>
          <a:xfrm>
            <a:off x="4538702" y="3817517"/>
            <a:ext cx="541592" cy="843"/>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71" name="Group 1070">
            <a:extLst>
              <a:ext uri="{FF2B5EF4-FFF2-40B4-BE49-F238E27FC236}">
                <a16:creationId xmlns:a16="http://schemas.microsoft.com/office/drawing/2014/main" id="{2351DE96-46A9-A8E2-0246-E1708209D37B}"/>
              </a:ext>
            </a:extLst>
          </p:cNvPr>
          <p:cNvGrpSpPr/>
          <p:nvPr/>
        </p:nvGrpSpPr>
        <p:grpSpPr>
          <a:xfrm>
            <a:off x="9252808" y="2736235"/>
            <a:ext cx="1166501" cy="346311"/>
            <a:chOff x="9426469" y="3852444"/>
            <a:chExt cx="1166501" cy="346311"/>
          </a:xfrm>
        </p:grpSpPr>
        <p:sp>
          <p:nvSpPr>
            <p:cNvPr id="1070" name="Rounded Rectangle 1069">
              <a:extLst>
                <a:ext uri="{FF2B5EF4-FFF2-40B4-BE49-F238E27FC236}">
                  <a16:creationId xmlns:a16="http://schemas.microsoft.com/office/drawing/2014/main" id="{332DCE62-C74D-9892-229D-9D57F48F1F3B}"/>
                </a:ext>
              </a:extLst>
            </p:cNvPr>
            <p:cNvSpPr/>
            <p:nvPr/>
          </p:nvSpPr>
          <p:spPr bwMode="gray">
            <a:xfrm>
              <a:off x="9426469" y="3852444"/>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Widgets</a:t>
              </a:r>
              <a:endParaRPr lang="en-PE" sz="700" kern="0" dirty="0">
                <a:ea typeface="Arial Unicode MS" pitchFamily="34" charset="-128"/>
                <a:cs typeface="Arial Unicode MS" pitchFamily="34" charset="-128"/>
              </a:endParaRPr>
            </a:p>
          </p:txBody>
        </p:sp>
        <p:pic>
          <p:nvPicPr>
            <p:cNvPr id="1069" name="Picture 10" descr="Mobile App Development Icon #368862 - Free Icons Library">
              <a:extLst>
                <a:ext uri="{FF2B5EF4-FFF2-40B4-BE49-F238E27FC236}">
                  <a16:creationId xmlns:a16="http://schemas.microsoft.com/office/drawing/2014/main" id="{928B7B83-D5BB-54DD-B124-0543CD8F4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1423" y="3896313"/>
              <a:ext cx="258572" cy="25857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2"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8F5F5E37-1BFE-6F15-B607-DF76493D9351}"/>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6609179" y="3500809"/>
            <a:ext cx="372827" cy="293017"/>
          </a:xfrm>
          <a:prstGeom prst="rect">
            <a:avLst/>
          </a:prstGeom>
          <a:noFill/>
          <a:extLst>
            <a:ext uri="{909E8E84-426E-40DD-AFC4-6F175D3DCCD1}">
              <a14:hiddenFill xmlns:a14="http://schemas.microsoft.com/office/drawing/2010/main">
                <a:solidFill>
                  <a:srgbClr val="FFFFFF"/>
                </a:solidFill>
              </a14:hiddenFill>
            </a:ext>
          </a:extLst>
        </p:spPr>
      </p:pic>
      <p:cxnSp>
        <p:nvCxnSpPr>
          <p:cNvPr id="1077" name="Straight Arrow Connector 105">
            <a:extLst>
              <a:ext uri="{FF2B5EF4-FFF2-40B4-BE49-F238E27FC236}">
                <a16:creationId xmlns:a16="http://schemas.microsoft.com/office/drawing/2014/main" id="{783A1B40-A3B7-EBA0-567D-07FBBA063240}"/>
              </a:ext>
            </a:extLst>
          </p:cNvPr>
          <p:cNvCxnSpPr>
            <a:cxnSpLocks/>
            <a:stCxn id="1070" idx="1"/>
            <a:endCxn id="45" idx="3"/>
          </p:cNvCxnSpPr>
          <p:nvPr/>
        </p:nvCxnSpPr>
        <p:spPr>
          <a:xfrm flipH="1" flipV="1">
            <a:off x="8316704" y="2894633"/>
            <a:ext cx="936104" cy="14758"/>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bgerundetes Rechteck 24">
            <a:extLst>
              <a:ext uri="{FF2B5EF4-FFF2-40B4-BE49-F238E27FC236}">
                <a16:creationId xmlns:a16="http://schemas.microsoft.com/office/drawing/2014/main" id="{138A3560-9D86-D150-B28D-10890ADB748B}"/>
              </a:ext>
            </a:extLst>
          </p:cNvPr>
          <p:cNvSpPr/>
          <p:nvPr/>
        </p:nvSpPr>
        <p:spPr>
          <a:xfrm>
            <a:off x="2233584" y="2832072"/>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4" name="Abgerundetes Rechteck 24">
            <a:extLst>
              <a:ext uri="{FF2B5EF4-FFF2-40B4-BE49-F238E27FC236}">
                <a16:creationId xmlns:a16="http://schemas.microsoft.com/office/drawing/2014/main" id="{5751ED27-15A1-1DDF-35DD-DA21CA8FA1D7}"/>
              </a:ext>
            </a:extLst>
          </p:cNvPr>
          <p:cNvSpPr/>
          <p:nvPr/>
        </p:nvSpPr>
        <p:spPr>
          <a:xfrm>
            <a:off x="2263876" y="4630745"/>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086" name="Picture 6" descr="BytePace - Mobile development &amp; design">
            <a:extLst>
              <a:ext uri="{FF2B5EF4-FFF2-40B4-BE49-F238E27FC236}">
                <a16:creationId xmlns:a16="http://schemas.microsoft.com/office/drawing/2014/main" id="{EB8B9D15-2ABC-4FA6-C7D8-7EC7C7046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334" y="3615286"/>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F7090-20B0-BA45-58C3-374B95260DE5}"/>
              </a:ext>
            </a:extLst>
          </p:cNvPr>
          <p:cNvSpPr txBox="1"/>
          <p:nvPr/>
        </p:nvSpPr>
        <p:spPr>
          <a:xfrm>
            <a:off x="733573" y="1722532"/>
            <a:ext cx="1859604"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FUENTES EXTERNAS DE DATOS</a:t>
            </a:r>
          </a:p>
        </p:txBody>
      </p:sp>
      <p:sp>
        <p:nvSpPr>
          <p:cNvPr id="4" name="TextBox 3">
            <a:extLst>
              <a:ext uri="{FF2B5EF4-FFF2-40B4-BE49-F238E27FC236}">
                <a16:creationId xmlns:a16="http://schemas.microsoft.com/office/drawing/2014/main" id="{8A3B592F-5D38-62F0-F3E0-5801E088D77C}"/>
              </a:ext>
            </a:extLst>
          </p:cNvPr>
          <p:cNvSpPr txBox="1"/>
          <p:nvPr/>
        </p:nvSpPr>
        <p:spPr>
          <a:xfrm>
            <a:off x="3310293" y="1727315"/>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DATOS</a:t>
            </a:r>
          </a:p>
        </p:txBody>
      </p:sp>
      <p:sp>
        <p:nvSpPr>
          <p:cNvPr id="6" name="TextBox 5">
            <a:extLst>
              <a:ext uri="{FF2B5EF4-FFF2-40B4-BE49-F238E27FC236}">
                <a16:creationId xmlns:a16="http://schemas.microsoft.com/office/drawing/2014/main" id="{E7F1198C-D398-A9F7-F78E-88CBB042769D}"/>
              </a:ext>
            </a:extLst>
          </p:cNvPr>
          <p:cNvSpPr txBox="1"/>
          <p:nvPr/>
        </p:nvSpPr>
        <p:spPr>
          <a:xfrm>
            <a:off x="6830794" y="1732257"/>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LOGICA DE NEGOCIO</a:t>
            </a:r>
          </a:p>
        </p:txBody>
      </p:sp>
      <p:sp>
        <p:nvSpPr>
          <p:cNvPr id="9" name="TextBox 8">
            <a:extLst>
              <a:ext uri="{FF2B5EF4-FFF2-40B4-BE49-F238E27FC236}">
                <a16:creationId xmlns:a16="http://schemas.microsoft.com/office/drawing/2014/main" id="{EF20AFDD-6833-8980-9354-8453095E8E61}"/>
              </a:ext>
            </a:extLst>
          </p:cNvPr>
          <p:cNvSpPr txBox="1"/>
          <p:nvPr/>
        </p:nvSpPr>
        <p:spPr>
          <a:xfrm>
            <a:off x="9132582" y="1730116"/>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PRESENTACION</a:t>
            </a:r>
          </a:p>
        </p:txBody>
      </p:sp>
      <p:sp>
        <p:nvSpPr>
          <p:cNvPr id="11" name="Abgerundetes Rechteck 24">
            <a:extLst>
              <a:ext uri="{FF2B5EF4-FFF2-40B4-BE49-F238E27FC236}">
                <a16:creationId xmlns:a16="http://schemas.microsoft.com/office/drawing/2014/main" id="{CF4F4A7D-09D8-239B-9E0B-318F02E21A8B}"/>
              </a:ext>
            </a:extLst>
          </p:cNvPr>
          <p:cNvSpPr/>
          <p:nvPr/>
        </p:nvSpPr>
        <p:spPr>
          <a:xfrm>
            <a:off x="2260509" y="4327417"/>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LOCAL</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2" name="Picture 2" descr="안드로이드 SQLite 시작하기 | Devbin">
            <a:extLst>
              <a:ext uri="{FF2B5EF4-FFF2-40B4-BE49-F238E27FC236}">
                <a16:creationId xmlns:a16="http://schemas.microsoft.com/office/drawing/2014/main" id="{65AEE34D-CB90-08D4-30C9-D7734AD9E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7388" y="4271902"/>
            <a:ext cx="523020" cy="52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03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Title 2">
            <a:extLst>
              <a:ext uri="{FF2B5EF4-FFF2-40B4-BE49-F238E27FC236}">
                <a16:creationId xmlns:a16="http://schemas.microsoft.com/office/drawing/2014/main" id="{46DC1761-3BD9-B7F3-EF3E-3515407D2E39}"/>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s-ES_tradnl" sz="2000" dirty="0">
                <a:solidFill>
                  <a:schemeClr val="accent1">
                    <a:lumMod val="75000"/>
                  </a:schemeClr>
                </a:solidFill>
              </a:rPr>
              <a:t>FLUJO PROCESO MONITOREO DE PROYECTOS TAMBOS</a:t>
            </a:r>
          </a:p>
          <a:p>
            <a:r>
              <a:rPr lang="es-ES_tradnl" sz="2000" dirty="0">
                <a:solidFill>
                  <a:srgbClr val="0092D1"/>
                </a:solidFill>
              </a:rPr>
              <a:t>MOPROT</a:t>
            </a:r>
          </a:p>
          <a:p>
            <a:endParaRPr lang="es-ES_tradnl" b="0" dirty="0">
              <a:solidFill>
                <a:schemeClr val="bg2">
                  <a:lumMod val="50000"/>
                </a:schemeClr>
              </a:solidFill>
            </a:endParaRPr>
          </a:p>
        </p:txBody>
      </p:sp>
      <p:sp>
        <p:nvSpPr>
          <p:cNvPr id="124" name="Rechteck 9">
            <a:extLst>
              <a:ext uri="{FF2B5EF4-FFF2-40B4-BE49-F238E27FC236}">
                <a16:creationId xmlns:a16="http://schemas.microsoft.com/office/drawing/2014/main" id="{33310CA0-48B7-9BE5-95F9-2DC13A8F48CA}"/>
              </a:ext>
            </a:extLst>
          </p:cNvPr>
          <p:cNvSpPr/>
          <p:nvPr/>
        </p:nvSpPr>
        <p:spPr>
          <a:xfrm>
            <a:off x="3862476" y="2090735"/>
            <a:ext cx="8067759" cy="4551198"/>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s-ES_tradnl" sz="1799" b="1" dirty="0">
              <a:solidFill>
                <a:schemeClr val="tx1">
                  <a:lumMod val="65000"/>
                  <a:lumOff val="35000"/>
                </a:schemeClr>
              </a:solidFill>
            </a:endParaRPr>
          </a:p>
        </p:txBody>
      </p:sp>
      <p:cxnSp>
        <p:nvCxnSpPr>
          <p:cNvPr id="83" name="Gerade Verbindung mit Pfeil 136">
            <a:extLst>
              <a:ext uri="{FF2B5EF4-FFF2-40B4-BE49-F238E27FC236}">
                <a16:creationId xmlns:a16="http://schemas.microsoft.com/office/drawing/2014/main" id="{D59312E6-B0FA-77A9-C6A5-27273C6B4185}"/>
              </a:ext>
            </a:extLst>
          </p:cNvPr>
          <p:cNvCxnSpPr>
            <a:cxnSpLocks/>
            <a:stCxn id="97" idx="0"/>
            <a:endCxn id="20" idx="1"/>
          </p:cNvCxnSpPr>
          <p:nvPr/>
        </p:nvCxnSpPr>
        <p:spPr>
          <a:xfrm rot="16200000" flipV="1">
            <a:off x="1790703" y="3613528"/>
            <a:ext cx="2236531" cy="122019"/>
          </a:xfrm>
          <a:prstGeom prst="bentConnector4">
            <a:avLst>
              <a:gd name="adj1" fmla="val 44121"/>
              <a:gd name="adj2" fmla="val 331000"/>
            </a:avLst>
          </a:prstGeom>
          <a:ln w="19050" cap="sq" cmpd="sng">
            <a:solidFill>
              <a:schemeClr val="tx1">
                <a:lumMod val="65000"/>
                <a:lumOff val="35000"/>
              </a:scheme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hteck 9">
            <a:extLst>
              <a:ext uri="{FF2B5EF4-FFF2-40B4-BE49-F238E27FC236}">
                <a16:creationId xmlns:a16="http://schemas.microsoft.com/office/drawing/2014/main" id="{3BFD3E0E-5FFA-BAB9-D89F-F364DFD000DA}"/>
              </a:ext>
            </a:extLst>
          </p:cNvPr>
          <p:cNvSpPr/>
          <p:nvPr/>
        </p:nvSpPr>
        <p:spPr>
          <a:xfrm>
            <a:off x="1956650" y="2077302"/>
            <a:ext cx="1830821" cy="4551198"/>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s-ES_tradnl" sz="1799" b="1" dirty="0">
              <a:solidFill>
                <a:schemeClr val="tx1">
                  <a:lumMod val="65000"/>
                  <a:lumOff val="35000"/>
                </a:schemeClr>
              </a:solidFill>
            </a:endParaRPr>
          </a:p>
        </p:txBody>
      </p:sp>
      <p:sp>
        <p:nvSpPr>
          <p:cNvPr id="12" name="Textfeld 6"/>
          <p:cNvSpPr txBox="1"/>
          <p:nvPr/>
        </p:nvSpPr>
        <p:spPr>
          <a:xfrm>
            <a:off x="8957774" y="1769397"/>
            <a:ext cx="2972461" cy="307905"/>
          </a:xfrm>
          <a:prstGeom prst="rect">
            <a:avLst/>
          </a:prstGeom>
          <a:noFill/>
        </p:spPr>
        <p:txBody>
          <a:bodyPr wrap="square" rtlCol="0">
            <a:spAutoFit/>
          </a:bodyPr>
          <a:lstStyle/>
          <a:p>
            <a:pPr algn="ctr"/>
            <a:r>
              <a:rPr lang="es-ES_tradnl" sz="1401" b="1" dirty="0">
                <a:solidFill>
                  <a:schemeClr val="tx1">
                    <a:lumMod val="65000"/>
                    <a:lumOff val="35000"/>
                  </a:schemeClr>
                </a:solidFill>
                <a:latin typeface="+mj-lt"/>
                <a:ea typeface="BentonSans Medium" charset="0"/>
                <a:cs typeface="BentonSans Medium" charset="0"/>
              </a:rPr>
              <a:t>INTERNET (ONLINE)</a:t>
            </a:r>
          </a:p>
        </p:txBody>
      </p:sp>
      <p:cxnSp>
        <p:nvCxnSpPr>
          <p:cNvPr id="23" name="Straight Arrow Connector 105"/>
          <p:cNvCxnSpPr>
            <a:cxnSpLocks/>
            <a:stCxn id="1030" idx="3"/>
            <a:endCxn id="96" idx="1"/>
          </p:cNvCxnSpPr>
          <p:nvPr/>
        </p:nvCxnSpPr>
        <p:spPr>
          <a:xfrm flipV="1">
            <a:off x="1562255" y="5711089"/>
            <a:ext cx="745076" cy="107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1988840"/>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Abgerundetes Rechteck 30"/>
          <p:cNvSpPr/>
          <p:nvPr/>
        </p:nvSpPr>
        <p:spPr>
          <a:xfrm>
            <a:off x="784127" y="1268760"/>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err="1">
                <a:solidFill>
                  <a:schemeClr val="tx1">
                    <a:lumMod val="65000"/>
                    <a:lumOff val="35000"/>
                  </a:schemeClr>
                </a:solidFill>
                <a:latin typeface="Arial" charset="0"/>
                <a:ea typeface="Arial" charset="0"/>
                <a:cs typeface="Arial" charset="0"/>
              </a:rPr>
              <a:t>End</a:t>
            </a:r>
            <a:r>
              <a:rPr lang="es-ES_tradnl" sz="1100" b="1" dirty="0">
                <a:solidFill>
                  <a:schemeClr val="tx1">
                    <a:lumMod val="65000"/>
                    <a:lumOff val="35000"/>
                  </a:schemeClr>
                </a:solidFill>
                <a:latin typeface="Arial" charset="0"/>
                <a:ea typeface="Arial" charset="0"/>
                <a:cs typeface="Arial" charset="0"/>
              </a:rPr>
              <a:t> </a:t>
            </a:r>
            <a:r>
              <a:rPr lang="es-ES_tradnl" sz="1100" b="1" dirty="0" err="1">
                <a:solidFill>
                  <a:schemeClr val="tx1">
                    <a:lumMod val="65000"/>
                    <a:lumOff val="35000"/>
                  </a:schemeClr>
                </a:solidFill>
                <a:latin typeface="Arial" charset="0"/>
                <a:ea typeface="Arial" charset="0"/>
                <a:cs typeface="Arial" charset="0"/>
              </a:rPr>
              <a:t>User</a:t>
            </a:r>
            <a:endParaRPr lang="es-ES_tradnl" sz="1100" b="1" dirty="0">
              <a:solidFill>
                <a:schemeClr val="tx1">
                  <a:lumMod val="65000"/>
                  <a:lumOff val="35000"/>
                </a:schemeClr>
              </a:solidFill>
              <a:latin typeface="Arial" charset="0"/>
              <a:ea typeface="Arial" charset="0"/>
              <a:cs typeface="Arial" charset="0"/>
            </a:endParaRPr>
          </a:p>
        </p:txBody>
      </p:sp>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575" y="1583234"/>
            <a:ext cx="270000" cy="360000"/>
          </a:xfrm>
          <a:prstGeom prst="rect">
            <a:avLst/>
          </a:prstGeom>
        </p:spPr>
      </p:pic>
      <p:sp>
        <p:nvSpPr>
          <p:cNvPr id="54" name="Abgerundetes Rechteck 30"/>
          <p:cNvSpPr/>
          <p:nvPr/>
        </p:nvSpPr>
        <p:spPr>
          <a:xfrm>
            <a:off x="574086" y="6096309"/>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a:solidFill>
                  <a:schemeClr val="tx1">
                    <a:lumMod val="65000"/>
                    <a:lumOff val="35000"/>
                  </a:schemeClr>
                </a:solidFill>
                <a:latin typeface="Arial" charset="0"/>
                <a:ea typeface="Arial" charset="0"/>
                <a:cs typeface="Arial" charset="0"/>
              </a:rPr>
              <a:t>Mobile</a:t>
            </a:r>
          </a:p>
          <a:p>
            <a:pPr algn="ctr"/>
            <a:r>
              <a:rPr lang="es-ES_tradnl" sz="1100" b="1" dirty="0">
                <a:solidFill>
                  <a:schemeClr val="tx1">
                    <a:lumMod val="65000"/>
                    <a:lumOff val="35000"/>
                  </a:schemeClr>
                </a:solidFill>
                <a:latin typeface="Arial" charset="0"/>
                <a:ea typeface="Arial" charset="0"/>
                <a:cs typeface="Arial" charset="0"/>
              </a:rPr>
              <a:t>App</a:t>
            </a:r>
          </a:p>
        </p:txBody>
      </p:sp>
      <p:sp>
        <p:nvSpPr>
          <p:cNvPr id="228" name="Rechteck 9"/>
          <p:cNvSpPr/>
          <p:nvPr/>
        </p:nvSpPr>
        <p:spPr>
          <a:xfrm>
            <a:off x="8953415" y="755588"/>
            <a:ext cx="2976820" cy="974505"/>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s-ES_tradnl" sz="1200" b="1" dirty="0">
                <a:solidFill>
                  <a:schemeClr val="tx1"/>
                </a:solidFill>
              </a:rPr>
              <a:t>Cloud </a:t>
            </a:r>
            <a:r>
              <a:rPr lang="es-ES_tradnl" sz="1200" b="1" dirty="0" err="1">
                <a:solidFill>
                  <a:schemeClr val="tx1"/>
                </a:solidFill>
              </a:rPr>
              <a:t>Application</a:t>
            </a:r>
            <a:r>
              <a:rPr lang="es-ES_tradnl" sz="1200" b="1" dirty="0">
                <a:solidFill>
                  <a:schemeClr val="tx1"/>
                </a:solidFill>
              </a:rPr>
              <a:t> API REST</a:t>
            </a:r>
          </a:p>
        </p:txBody>
      </p:sp>
      <p:sp>
        <p:nvSpPr>
          <p:cNvPr id="229" name="Rectangle 98"/>
          <p:cNvSpPr/>
          <p:nvPr/>
        </p:nvSpPr>
        <p:spPr>
          <a:xfrm>
            <a:off x="9123461" y="1290762"/>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err="1">
                <a:solidFill>
                  <a:srgbClr val="074D92"/>
                </a:solidFill>
                <a:latin typeface="Arial" charset="0"/>
                <a:ea typeface="Arial" charset="0"/>
                <a:cs typeface="Arial" charset="0"/>
              </a:rPr>
              <a:t>Backend</a:t>
            </a:r>
            <a:endParaRPr lang="es-ES_tradnl" sz="1100" b="1" dirty="0">
              <a:solidFill>
                <a:srgbClr val="074D92"/>
              </a:solidFill>
              <a:latin typeface="Arial" charset="0"/>
              <a:ea typeface="Arial" charset="0"/>
              <a:cs typeface="Arial" charset="0"/>
            </a:endParaRPr>
          </a:p>
          <a:p>
            <a:pPr algn="ctr"/>
            <a:r>
              <a:rPr lang="es-ES_tradnl" sz="1100" dirty="0">
                <a:solidFill>
                  <a:srgbClr val="074D92"/>
                </a:solidFill>
                <a:latin typeface="Arial" charset="0"/>
                <a:ea typeface="Arial" charset="0"/>
                <a:cs typeface="Arial" charset="0"/>
              </a:rPr>
              <a:t>Spring </a:t>
            </a:r>
            <a:r>
              <a:rPr lang="es-ES_tradnl" sz="1100" dirty="0" err="1">
                <a:solidFill>
                  <a:srgbClr val="074D92"/>
                </a:solidFill>
                <a:latin typeface="Arial" charset="0"/>
                <a:ea typeface="Arial" charset="0"/>
                <a:cs typeface="Arial" charset="0"/>
              </a:rPr>
              <a:t>Boot</a:t>
            </a:r>
            <a:endParaRPr lang="es-ES_tradnl" sz="1100" dirty="0">
              <a:solidFill>
                <a:srgbClr val="074D92"/>
              </a:solidFill>
              <a:latin typeface="Arial" charset="0"/>
              <a:ea typeface="Arial" charset="0"/>
              <a:cs typeface="Arial" charset="0"/>
            </a:endParaRP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5"/>
          <a:stretch>
            <a:fillRect/>
          </a:stretch>
        </p:blipFill>
        <p:spPr>
          <a:xfrm>
            <a:off x="9394432" y="992042"/>
            <a:ext cx="369636" cy="369636"/>
          </a:xfrm>
          <a:prstGeom prst="rect">
            <a:avLst/>
          </a:prstGeom>
        </p:spPr>
      </p:pic>
      <p:pic>
        <p:nvPicPr>
          <p:cNvPr id="231" name="Imagen 2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701" y="996115"/>
            <a:ext cx="365380" cy="365380"/>
          </a:xfrm>
          <a:prstGeom prst="rect">
            <a:avLst/>
          </a:prstGeom>
        </p:spPr>
      </p:pic>
      <p:sp>
        <p:nvSpPr>
          <p:cNvPr id="232" name="Rectangle 98"/>
          <p:cNvSpPr/>
          <p:nvPr/>
        </p:nvSpPr>
        <p:spPr>
          <a:xfrm>
            <a:off x="10707637" y="1297966"/>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err="1">
                <a:solidFill>
                  <a:srgbClr val="074D92"/>
                </a:solidFill>
                <a:latin typeface="Arial" charset="0"/>
                <a:ea typeface="Arial" charset="0"/>
                <a:cs typeface="Arial" charset="0"/>
              </a:rPr>
              <a:t>Database</a:t>
            </a:r>
            <a:endParaRPr lang="es-ES_tradnl" sz="1100" b="1" dirty="0">
              <a:solidFill>
                <a:srgbClr val="074D92"/>
              </a:solidFill>
              <a:latin typeface="Arial" charset="0"/>
              <a:ea typeface="Arial" charset="0"/>
              <a:cs typeface="Arial" charset="0"/>
            </a:endParaRPr>
          </a:p>
          <a:p>
            <a:pPr algn="ctr"/>
            <a:r>
              <a:rPr lang="es-ES_tradnl" sz="1100" dirty="0">
                <a:solidFill>
                  <a:srgbClr val="074D92"/>
                </a:solidFill>
                <a:latin typeface="Arial" charset="0"/>
                <a:ea typeface="Arial" charset="0"/>
                <a:cs typeface="Arial" charset="0"/>
              </a:rPr>
              <a:t>Cloud</a:t>
            </a:r>
          </a:p>
        </p:txBody>
      </p:sp>
      <p:sp>
        <p:nvSpPr>
          <p:cNvPr id="96" name="Rectangle 33">
            <a:extLst>
              <a:ext uri="{FF2B5EF4-FFF2-40B4-BE49-F238E27FC236}">
                <a16:creationId xmlns:a16="http://schemas.microsoft.com/office/drawing/2014/main" id="{02B295BA-C1B9-41B6-81CA-B8F1BE1B8D0F}"/>
              </a:ext>
            </a:extLst>
          </p:cNvPr>
          <p:cNvSpPr/>
          <p:nvPr/>
        </p:nvSpPr>
        <p:spPr bwMode="gray">
          <a:xfrm>
            <a:off x="2307331" y="4982377"/>
            <a:ext cx="1231366" cy="1457423"/>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s-ES_tradnl" sz="1100" b="1" dirty="0">
              <a:solidFill>
                <a:srgbClr val="1A9898"/>
              </a:solidFill>
              <a:latin typeface="Arial" charset="0"/>
              <a:ea typeface="Arial" charset="0"/>
              <a:cs typeface="Arial" charset="0"/>
            </a:endParaRPr>
          </a:p>
          <a:p>
            <a:pPr algn="ctr"/>
            <a:r>
              <a:rPr lang="es-ES_tradnl" sz="1100" b="1" dirty="0">
                <a:solidFill>
                  <a:srgbClr val="0F828F"/>
                </a:solidFill>
                <a:latin typeface="Arial" charset="0"/>
                <a:ea typeface="Arial" charset="0"/>
                <a:cs typeface="Arial" charset="0"/>
              </a:rPr>
              <a:t>Apps</a:t>
            </a:r>
          </a:p>
          <a:p>
            <a:pPr algn="ctr"/>
            <a:r>
              <a:rPr lang="es-ES_tradnl" sz="1100" b="1" dirty="0">
                <a:solidFill>
                  <a:srgbClr val="0F828F"/>
                </a:solidFill>
                <a:latin typeface="Arial" charset="0"/>
                <a:ea typeface="Arial" charset="0"/>
                <a:cs typeface="Arial" charset="0"/>
              </a:rPr>
              <a:t>FLUTTER</a:t>
            </a:r>
            <a:br>
              <a:rPr lang="es-ES_tradnl" sz="1100" b="1" dirty="0">
                <a:solidFill>
                  <a:schemeClr val="tx1">
                    <a:lumMod val="65000"/>
                    <a:lumOff val="35000"/>
                  </a:schemeClr>
                </a:solidFill>
                <a:latin typeface="Arial" charset="0"/>
                <a:ea typeface="Arial" charset="0"/>
                <a:cs typeface="Arial" charset="0"/>
              </a:rPr>
            </a:br>
            <a:endParaRPr lang="es-ES_tradnl"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7"/>
          <a:stretch>
            <a:fillRect/>
          </a:stretch>
        </p:blipFill>
        <p:spPr>
          <a:xfrm>
            <a:off x="2794694" y="4792803"/>
            <a:ext cx="350565" cy="350565"/>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2929235" y="5586120"/>
            <a:ext cx="0" cy="217246"/>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2688554" y="5822321"/>
            <a:ext cx="850143" cy="415498"/>
          </a:xfrm>
          <a:prstGeom prst="rect">
            <a:avLst/>
          </a:prstGeom>
        </p:spPr>
        <p:txBody>
          <a:bodyPr wrap="square" lIns="0" tIns="0" rIns="0" bIns="0">
            <a:spAutoFit/>
          </a:bodyPr>
          <a:lstStyle/>
          <a:p>
            <a:r>
              <a:rPr lang="es-ES_tradnl" sz="900" b="1" dirty="0">
                <a:solidFill>
                  <a:schemeClr val="accent4">
                    <a:lumMod val="75000"/>
                  </a:schemeClr>
                </a:solidFill>
                <a:latin typeface="Arial" charset="0"/>
                <a:cs typeface="Arial" charset="0"/>
              </a:rPr>
              <a:t>Monitoreo de proyectos </a:t>
            </a:r>
          </a:p>
          <a:p>
            <a:r>
              <a:rPr lang="es-ES_tradnl" sz="900" b="1" dirty="0">
                <a:solidFill>
                  <a:schemeClr val="accent4">
                    <a:lumMod val="75000"/>
                  </a:schemeClr>
                </a:solidFill>
                <a:latin typeface="Arial" charset="0"/>
                <a:cs typeface="Arial" charset="0"/>
              </a:rPr>
              <a:t>Tambos</a:t>
            </a:r>
          </a:p>
        </p:txBody>
      </p:sp>
      <p:sp>
        <p:nvSpPr>
          <p:cNvPr id="110" name="Flowchart: Process 147"/>
          <p:cNvSpPr/>
          <p:nvPr/>
        </p:nvSpPr>
        <p:spPr bwMode="gray">
          <a:xfrm>
            <a:off x="1719165" y="6175258"/>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13" name="Rechteck 9"/>
          <p:cNvSpPr/>
          <p:nvPr/>
        </p:nvSpPr>
        <p:spPr>
          <a:xfrm>
            <a:off x="654932" y="2077302"/>
            <a:ext cx="1167860" cy="4592058"/>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s-ES_tradnl" sz="1200" i="1" dirty="0">
              <a:solidFill>
                <a:schemeClr val="tx1">
                  <a:lumMod val="65000"/>
                  <a:lumOff val="35000"/>
                </a:schemeClr>
              </a:solidFill>
            </a:endParaRPr>
          </a:p>
        </p:txBody>
      </p: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353" y="5375288"/>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6055" y="5811026"/>
            <a:ext cx="271729" cy="271729"/>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544591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s-ES_tradnl" sz="1100" b="0" i="0" u="none" strike="noStrike" kern="0" cap="none" spc="0" normalizeH="0" baseline="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783559"/>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s-ES_tradnl" sz="900" b="0" i="0" u="none" strike="noStrike" kern="0" cap="none" spc="0" normalizeH="0" baseline="0" dirty="0">
                <a:ln>
                  <a:noFill/>
                </a:ln>
                <a:solidFill>
                  <a:srgbClr val="FFFFFF"/>
                </a:solidFill>
                <a:effectLst/>
                <a:uLnTx/>
                <a:uFillTx/>
                <a:latin typeface="Arial"/>
                <a:ea typeface="BentonSans Book " charset="0"/>
                <a:cs typeface="BentonSans Book " charset="0"/>
              </a:rPr>
              <a:t>OFFLINE</a:t>
            </a:r>
          </a:p>
        </p:txBody>
      </p:sp>
      <p:sp>
        <p:nvSpPr>
          <p:cNvPr id="19" name="Textfeld 6">
            <a:extLst>
              <a:ext uri="{FF2B5EF4-FFF2-40B4-BE49-F238E27FC236}">
                <a16:creationId xmlns:a16="http://schemas.microsoft.com/office/drawing/2014/main" id="{B0951B3F-3FE4-C7D6-F5D7-063C0A62C51D}"/>
              </a:ext>
            </a:extLst>
          </p:cNvPr>
          <p:cNvSpPr txBox="1"/>
          <p:nvPr/>
        </p:nvSpPr>
        <p:spPr>
          <a:xfrm>
            <a:off x="4451437" y="1771862"/>
            <a:ext cx="2423481" cy="307905"/>
          </a:xfrm>
          <a:prstGeom prst="rect">
            <a:avLst/>
          </a:prstGeom>
          <a:noFill/>
        </p:spPr>
        <p:txBody>
          <a:bodyPr wrap="square" rtlCol="0">
            <a:spAutoFit/>
          </a:bodyPr>
          <a:lstStyle/>
          <a:p>
            <a:pPr algn="ctr"/>
            <a:r>
              <a:rPr lang="es-ES_tradnl" sz="1401" b="1" dirty="0">
                <a:solidFill>
                  <a:schemeClr val="tx1">
                    <a:lumMod val="65000"/>
                    <a:lumOff val="35000"/>
                  </a:schemeClr>
                </a:solidFill>
                <a:latin typeface="+mj-lt"/>
                <a:ea typeface="BentonSans Medium" charset="0"/>
                <a:cs typeface="BentonSans Medium" charset="0"/>
              </a:rPr>
              <a:t>OFFLINE</a:t>
            </a:r>
          </a:p>
        </p:txBody>
      </p:sp>
      <p:sp>
        <p:nvSpPr>
          <p:cNvPr id="21" name="Rechteck 32">
            <a:extLst>
              <a:ext uri="{FF2B5EF4-FFF2-40B4-BE49-F238E27FC236}">
                <a16:creationId xmlns:a16="http://schemas.microsoft.com/office/drawing/2014/main" id="{D6AE5931-FC85-BF45-C409-B6B09410078B}"/>
              </a:ext>
            </a:extLst>
          </p:cNvPr>
          <p:cNvSpPr/>
          <p:nvPr/>
        </p:nvSpPr>
        <p:spPr>
          <a:xfrm>
            <a:off x="5077159" y="1361197"/>
            <a:ext cx="1234633" cy="338554"/>
          </a:xfrm>
          <a:prstGeom prst="rect">
            <a:avLst/>
          </a:prstGeom>
        </p:spPr>
        <p:txBody>
          <a:bodyPr wrap="square" lIns="0" tIns="0" rIns="0" bIns="0">
            <a:spAutoFit/>
          </a:bodyPr>
          <a:lstStyle/>
          <a:p>
            <a:pPr algn="ctr"/>
            <a:r>
              <a:rPr lang="es-ES_tradnl" sz="1100" b="1" dirty="0">
                <a:solidFill>
                  <a:srgbClr val="074D92"/>
                </a:solidFill>
                <a:latin typeface="Arial" charset="0"/>
                <a:cs typeface="Arial" charset="0"/>
              </a:rPr>
              <a:t>SQLite</a:t>
            </a:r>
            <a:r>
              <a:rPr lang="es-ES_tradnl" sz="1100" b="1" dirty="0">
                <a:solidFill>
                  <a:schemeClr val="accent4">
                    <a:lumMod val="75000"/>
                  </a:schemeClr>
                </a:solidFill>
                <a:latin typeface="Arial" charset="0"/>
                <a:cs typeface="Arial" charset="0"/>
              </a:rPr>
              <a:t> </a:t>
            </a:r>
            <a:r>
              <a:rPr lang="es-ES_tradnl" sz="1100" b="1" dirty="0" err="1">
                <a:solidFill>
                  <a:srgbClr val="074D92"/>
                </a:solidFill>
                <a:latin typeface="Arial" charset="0"/>
                <a:cs typeface="Arial" charset="0"/>
              </a:rPr>
              <a:t>Database</a:t>
            </a:r>
            <a:endParaRPr lang="es-ES_tradnl" sz="1100" b="1" dirty="0">
              <a:solidFill>
                <a:srgbClr val="074D92"/>
              </a:solidFill>
              <a:latin typeface="Arial" charset="0"/>
              <a:cs typeface="Arial" charset="0"/>
            </a:endParaRPr>
          </a:p>
          <a:p>
            <a:pPr algn="ctr"/>
            <a:r>
              <a:rPr lang="es-ES_tradnl" sz="1100" dirty="0">
                <a:solidFill>
                  <a:srgbClr val="074D92"/>
                </a:solidFill>
                <a:latin typeface="Arial" charset="0"/>
                <a:cs typeface="Arial" charset="0"/>
              </a:rPr>
              <a:t>Local</a:t>
            </a:r>
          </a:p>
        </p:txBody>
      </p:sp>
      <p:sp>
        <p:nvSpPr>
          <p:cNvPr id="36" name="Rechteck 9">
            <a:extLst>
              <a:ext uri="{FF2B5EF4-FFF2-40B4-BE49-F238E27FC236}">
                <a16:creationId xmlns:a16="http://schemas.microsoft.com/office/drawing/2014/main" id="{0EDDD2BC-A1FB-6BA1-91CF-59DFBC8735E8}"/>
              </a:ext>
            </a:extLst>
          </p:cNvPr>
          <p:cNvSpPr/>
          <p:nvPr/>
        </p:nvSpPr>
        <p:spPr>
          <a:xfrm>
            <a:off x="4484905" y="755108"/>
            <a:ext cx="2390013" cy="97329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s-ES_tradnl" sz="1200" b="1" dirty="0">
                <a:solidFill>
                  <a:schemeClr val="tx1"/>
                </a:solidFill>
              </a:rPr>
              <a:t>Local </a:t>
            </a:r>
            <a:r>
              <a:rPr lang="es-ES_tradnl" sz="1200" b="1" dirty="0" err="1">
                <a:solidFill>
                  <a:schemeClr val="tx1"/>
                </a:solidFill>
              </a:rPr>
              <a:t>Application</a:t>
            </a:r>
            <a:endParaRPr lang="es-ES_tradnl" sz="1200" b="1" dirty="0">
              <a:solidFill>
                <a:schemeClr val="tx1"/>
              </a:solidFill>
            </a:endParaRPr>
          </a:p>
        </p:txBody>
      </p:sp>
      <p:pic>
        <p:nvPicPr>
          <p:cNvPr id="1026" name="Picture 2" descr="안드로이드 SQLite 시작하기 | Devbin">
            <a:extLst>
              <a:ext uri="{FF2B5EF4-FFF2-40B4-BE49-F238E27FC236}">
                <a16:creationId xmlns:a16="http://schemas.microsoft.com/office/drawing/2014/main" id="{F907EA85-D3FE-6EDB-BC21-F9FFD91F5A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3940" y="1043525"/>
            <a:ext cx="331942" cy="33194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98">
            <a:extLst>
              <a:ext uri="{FF2B5EF4-FFF2-40B4-BE49-F238E27FC236}">
                <a16:creationId xmlns:a16="http://schemas.microsoft.com/office/drawing/2014/main" id="{A8C2C67D-2105-9CD3-E32E-A9283F533DF6}"/>
              </a:ext>
            </a:extLst>
          </p:cNvPr>
          <p:cNvSpPr/>
          <p:nvPr/>
        </p:nvSpPr>
        <p:spPr>
          <a:xfrm>
            <a:off x="2606170" y="2806002"/>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Carga Registros DB Local</a:t>
            </a:r>
          </a:p>
        </p:txBody>
      </p:sp>
      <p:pic>
        <p:nvPicPr>
          <p:cNvPr id="20" name="Picture 2">
            <a:extLst>
              <a:ext uri="{FF2B5EF4-FFF2-40B4-BE49-F238E27FC236}">
                <a16:creationId xmlns:a16="http://schemas.microsoft.com/office/drawing/2014/main" id="{97C57284-4731-990A-DF97-8F61CA1DE0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7958" y="2293297"/>
            <a:ext cx="525949" cy="5259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49A1B-A5A7-A752-2C34-7817BE63B2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8152" y="5449502"/>
            <a:ext cx="525949" cy="52594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98">
            <a:extLst>
              <a:ext uri="{FF2B5EF4-FFF2-40B4-BE49-F238E27FC236}">
                <a16:creationId xmlns:a16="http://schemas.microsoft.com/office/drawing/2014/main" id="{96581CF9-838B-1FD4-8E92-7733DA81C42D}"/>
              </a:ext>
            </a:extLst>
          </p:cNvPr>
          <p:cNvSpPr/>
          <p:nvPr/>
        </p:nvSpPr>
        <p:spPr>
          <a:xfrm>
            <a:off x="3888156" y="5974062"/>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Inicio </a:t>
            </a:r>
          </a:p>
          <a:p>
            <a:pPr algn="ctr"/>
            <a:r>
              <a:rPr lang="es-ES_tradnl" sz="1100" dirty="0">
                <a:solidFill>
                  <a:srgbClr val="074D92"/>
                </a:solidFill>
                <a:latin typeface="Arial" charset="0"/>
                <a:ea typeface="Arial" charset="0"/>
                <a:cs typeface="Arial" charset="0"/>
              </a:rPr>
              <a:t>Sesión</a:t>
            </a:r>
          </a:p>
        </p:txBody>
      </p:sp>
      <p:pic>
        <p:nvPicPr>
          <p:cNvPr id="25" name="Picture 6">
            <a:extLst>
              <a:ext uri="{FF2B5EF4-FFF2-40B4-BE49-F238E27FC236}">
                <a16:creationId xmlns:a16="http://schemas.microsoft.com/office/drawing/2014/main" id="{18A1E9AD-B7A3-839C-484B-A4632CAF2A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8902" y="5445910"/>
            <a:ext cx="504490" cy="50449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98">
            <a:extLst>
              <a:ext uri="{FF2B5EF4-FFF2-40B4-BE49-F238E27FC236}">
                <a16:creationId xmlns:a16="http://schemas.microsoft.com/office/drawing/2014/main" id="{7B3388D8-0073-D72D-1034-7DA7828033B1}"/>
              </a:ext>
            </a:extLst>
          </p:cNvPr>
          <p:cNvSpPr/>
          <p:nvPr/>
        </p:nvSpPr>
        <p:spPr>
          <a:xfrm>
            <a:off x="4906182" y="5965046"/>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Menú</a:t>
            </a:r>
          </a:p>
          <a:p>
            <a:pPr algn="ctr"/>
            <a:r>
              <a:rPr lang="es-ES_tradnl" sz="1100" dirty="0">
                <a:solidFill>
                  <a:srgbClr val="074D92"/>
                </a:solidFill>
                <a:latin typeface="Arial" charset="0"/>
                <a:ea typeface="Arial" charset="0"/>
                <a:cs typeface="Arial" charset="0"/>
              </a:rPr>
              <a:t>App</a:t>
            </a:r>
          </a:p>
        </p:txBody>
      </p:sp>
      <p:pic>
        <p:nvPicPr>
          <p:cNvPr id="1060" name="Picture 36">
            <a:extLst>
              <a:ext uri="{FF2B5EF4-FFF2-40B4-BE49-F238E27FC236}">
                <a16:creationId xmlns:a16="http://schemas.microsoft.com/office/drawing/2014/main" id="{0419B419-E908-E032-95F8-24A5E9D505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7827" y="910109"/>
            <a:ext cx="591883" cy="59188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AACFAAD7-C382-A9AA-C361-E1CD73168C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10856" y="931838"/>
            <a:ext cx="623461" cy="62346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45">
            <a:extLst>
              <a:ext uri="{FF2B5EF4-FFF2-40B4-BE49-F238E27FC236}">
                <a16:creationId xmlns:a16="http://schemas.microsoft.com/office/drawing/2014/main" id="{0C62CE35-3DEB-B7EF-DBD0-0AC5E61D99F5}"/>
              </a:ext>
            </a:extLst>
          </p:cNvPr>
          <p:cNvCxnSpPr>
            <a:cxnSpLocks/>
          </p:cNvCxnSpPr>
          <p:nvPr/>
        </p:nvCxnSpPr>
        <p:spPr>
          <a:xfrm flipH="1" flipV="1">
            <a:off x="10048338" y="1205402"/>
            <a:ext cx="625092" cy="648"/>
          </a:xfrm>
          <a:prstGeom prst="straightConnector1">
            <a:avLst/>
          </a:prstGeom>
          <a:ln w="19050" cap="rnd" cmpd="sng">
            <a:solidFill>
              <a:schemeClr val="tx1">
                <a:lumMod val="65000"/>
                <a:lumOff val="35000"/>
              </a:schemeClr>
            </a:solidFill>
            <a:prstDash val="sys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83">
            <a:extLst>
              <a:ext uri="{FF2B5EF4-FFF2-40B4-BE49-F238E27FC236}">
                <a16:creationId xmlns:a16="http://schemas.microsoft.com/office/drawing/2014/main" id="{B8727A20-CF28-8BA3-7878-026956E2467C}"/>
              </a:ext>
            </a:extLst>
          </p:cNvPr>
          <p:cNvCxnSpPr>
            <a:cxnSpLocks/>
            <a:stCxn id="96" idx="3"/>
            <a:endCxn id="1028" idx="1"/>
          </p:cNvCxnSpPr>
          <p:nvPr/>
        </p:nvCxnSpPr>
        <p:spPr>
          <a:xfrm>
            <a:off x="3538697" y="5711089"/>
            <a:ext cx="599455" cy="1388"/>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FE4C2AC-6EF8-C8F0-E20E-A87EB6438775}"/>
              </a:ext>
            </a:extLst>
          </p:cNvPr>
          <p:cNvSpPr/>
          <p:nvPr/>
        </p:nvSpPr>
        <p:spPr bwMode="gray">
          <a:xfrm>
            <a:off x="3602340" y="532210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64" name="TextBox 63">
            <a:extLst>
              <a:ext uri="{FF2B5EF4-FFF2-40B4-BE49-F238E27FC236}">
                <a16:creationId xmlns:a16="http://schemas.microsoft.com/office/drawing/2014/main" id="{91DE8737-6A4E-3F67-4358-399ADF7B5EF5}"/>
              </a:ext>
            </a:extLst>
          </p:cNvPr>
          <p:cNvSpPr txBox="1"/>
          <p:nvPr/>
        </p:nvSpPr>
        <p:spPr>
          <a:xfrm>
            <a:off x="3602341" y="537901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2</a:t>
            </a:r>
          </a:p>
        </p:txBody>
      </p:sp>
      <p:sp>
        <p:nvSpPr>
          <p:cNvPr id="66" name="Oval 65">
            <a:extLst>
              <a:ext uri="{FF2B5EF4-FFF2-40B4-BE49-F238E27FC236}">
                <a16:creationId xmlns:a16="http://schemas.microsoft.com/office/drawing/2014/main" id="{62D989E2-881B-9C01-2C5F-B218870AC039}"/>
              </a:ext>
            </a:extLst>
          </p:cNvPr>
          <p:cNvSpPr/>
          <p:nvPr/>
        </p:nvSpPr>
        <p:spPr bwMode="gray">
          <a:xfrm>
            <a:off x="4729436" y="574645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67" name="TextBox 66">
            <a:extLst>
              <a:ext uri="{FF2B5EF4-FFF2-40B4-BE49-F238E27FC236}">
                <a16:creationId xmlns:a16="http://schemas.microsoft.com/office/drawing/2014/main" id="{089E6044-E6B2-D2FC-2FF4-52E9C70C8891}"/>
              </a:ext>
            </a:extLst>
          </p:cNvPr>
          <p:cNvSpPr txBox="1"/>
          <p:nvPr/>
        </p:nvSpPr>
        <p:spPr>
          <a:xfrm>
            <a:off x="4729437" y="580336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3</a:t>
            </a:r>
          </a:p>
        </p:txBody>
      </p:sp>
      <p:cxnSp>
        <p:nvCxnSpPr>
          <p:cNvPr id="68" name="Straight Connector 83">
            <a:extLst>
              <a:ext uri="{FF2B5EF4-FFF2-40B4-BE49-F238E27FC236}">
                <a16:creationId xmlns:a16="http://schemas.microsoft.com/office/drawing/2014/main" id="{635868CF-4DEB-39D5-103E-DBD587E0E3BB}"/>
              </a:ext>
            </a:extLst>
          </p:cNvPr>
          <p:cNvCxnSpPr>
            <a:cxnSpLocks/>
          </p:cNvCxnSpPr>
          <p:nvPr/>
        </p:nvCxnSpPr>
        <p:spPr>
          <a:xfrm flipV="1">
            <a:off x="4716682" y="5698155"/>
            <a:ext cx="444801" cy="1432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2">
            <a:extLst>
              <a:ext uri="{FF2B5EF4-FFF2-40B4-BE49-F238E27FC236}">
                <a16:creationId xmlns:a16="http://schemas.microsoft.com/office/drawing/2014/main" id="{151763ED-0817-23ED-06AB-8642573BB79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55730" y="5417435"/>
            <a:ext cx="554616" cy="554616"/>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83">
            <a:extLst>
              <a:ext uri="{FF2B5EF4-FFF2-40B4-BE49-F238E27FC236}">
                <a16:creationId xmlns:a16="http://schemas.microsoft.com/office/drawing/2014/main" id="{1329DA9F-5F0D-F48E-F164-7849BBF5EAAD}"/>
              </a:ext>
            </a:extLst>
          </p:cNvPr>
          <p:cNvCxnSpPr>
            <a:cxnSpLocks/>
            <a:stCxn id="25" idx="3"/>
            <a:endCxn id="73" idx="1"/>
          </p:cNvCxnSpPr>
          <p:nvPr/>
        </p:nvCxnSpPr>
        <p:spPr>
          <a:xfrm flipV="1">
            <a:off x="5613392" y="5694743"/>
            <a:ext cx="442338" cy="341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Rectangle 98">
            <a:extLst>
              <a:ext uri="{FF2B5EF4-FFF2-40B4-BE49-F238E27FC236}">
                <a16:creationId xmlns:a16="http://schemas.microsoft.com/office/drawing/2014/main" id="{0D1923F0-E60B-64D3-FB9D-7A76D6D54B4C}"/>
              </a:ext>
            </a:extLst>
          </p:cNvPr>
          <p:cNvSpPr/>
          <p:nvPr/>
        </p:nvSpPr>
        <p:spPr>
          <a:xfrm>
            <a:off x="5873480" y="5981393"/>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Monitor</a:t>
            </a:r>
          </a:p>
          <a:p>
            <a:pPr algn="ctr"/>
            <a:r>
              <a:rPr lang="es-ES_tradnl" sz="1100" dirty="0" err="1">
                <a:solidFill>
                  <a:srgbClr val="074D92"/>
                </a:solidFill>
                <a:latin typeface="Arial" charset="0"/>
                <a:ea typeface="Arial" charset="0"/>
                <a:cs typeface="Arial" charset="0"/>
              </a:rPr>
              <a:t>Proy</a:t>
            </a:r>
            <a:r>
              <a:rPr lang="es-ES_tradnl" sz="1100" dirty="0">
                <a:solidFill>
                  <a:srgbClr val="074D92"/>
                </a:solidFill>
                <a:latin typeface="Arial" charset="0"/>
                <a:ea typeface="Arial" charset="0"/>
                <a:cs typeface="Arial" charset="0"/>
              </a:rPr>
              <a:t>. Tambo</a:t>
            </a:r>
          </a:p>
        </p:txBody>
      </p:sp>
      <p:sp>
        <p:nvSpPr>
          <p:cNvPr id="79" name="Oval 78">
            <a:extLst>
              <a:ext uri="{FF2B5EF4-FFF2-40B4-BE49-F238E27FC236}">
                <a16:creationId xmlns:a16="http://schemas.microsoft.com/office/drawing/2014/main" id="{32C72478-F68D-0E1A-9DC2-C233E19EC35B}"/>
              </a:ext>
            </a:extLst>
          </p:cNvPr>
          <p:cNvSpPr/>
          <p:nvPr/>
        </p:nvSpPr>
        <p:spPr bwMode="gray">
          <a:xfrm>
            <a:off x="5586193" y="5741130"/>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80" name="TextBox 79">
            <a:extLst>
              <a:ext uri="{FF2B5EF4-FFF2-40B4-BE49-F238E27FC236}">
                <a16:creationId xmlns:a16="http://schemas.microsoft.com/office/drawing/2014/main" id="{D53551A6-1FE7-9EA7-63BC-4A8179DBAE47}"/>
              </a:ext>
            </a:extLst>
          </p:cNvPr>
          <p:cNvSpPr txBox="1"/>
          <p:nvPr/>
        </p:nvSpPr>
        <p:spPr>
          <a:xfrm>
            <a:off x="5586194" y="5798039"/>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4</a:t>
            </a:r>
          </a:p>
        </p:txBody>
      </p:sp>
      <p:pic>
        <p:nvPicPr>
          <p:cNvPr id="87" name="Picture 2">
            <a:extLst>
              <a:ext uri="{FF2B5EF4-FFF2-40B4-BE49-F238E27FC236}">
                <a16:creationId xmlns:a16="http://schemas.microsoft.com/office/drawing/2014/main" id="{73395F91-A427-98AB-EBBC-1B11EC306CB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22216" y="3573016"/>
            <a:ext cx="554616" cy="554616"/>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98">
            <a:extLst>
              <a:ext uri="{FF2B5EF4-FFF2-40B4-BE49-F238E27FC236}">
                <a16:creationId xmlns:a16="http://schemas.microsoft.com/office/drawing/2014/main" id="{A109C1AF-1B75-84FD-3D98-60D5307E3B76}"/>
              </a:ext>
            </a:extLst>
          </p:cNvPr>
          <p:cNvSpPr/>
          <p:nvPr/>
        </p:nvSpPr>
        <p:spPr>
          <a:xfrm>
            <a:off x="5839966" y="4136974"/>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Programa</a:t>
            </a:r>
          </a:p>
          <a:p>
            <a:pPr algn="ctr"/>
            <a:r>
              <a:rPr lang="es-ES_tradnl" sz="1100" dirty="0">
                <a:solidFill>
                  <a:srgbClr val="074D92"/>
                </a:solidFill>
                <a:latin typeface="Arial" charset="0"/>
                <a:ea typeface="Arial" charset="0"/>
                <a:cs typeface="Arial" charset="0"/>
              </a:rPr>
              <a:t>Actividades</a:t>
            </a:r>
          </a:p>
        </p:txBody>
      </p:sp>
      <p:cxnSp>
        <p:nvCxnSpPr>
          <p:cNvPr id="89" name="Gerade Verbindung mit Pfeil 136">
            <a:extLst>
              <a:ext uri="{FF2B5EF4-FFF2-40B4-BE49-F238E27FC236}">
                <a16:creationId xmlns:a16="http://schemas.microsoft.com/office/drawing/2014/main" id="{AEEFDD23-14D1-91E3-5445-D71B18BE616E}"/>
              </a:ext>
            </a:extLst>
          </p:cNvPr>
          <p:cNvCxnSpPr>
            <a:cxnSpLocks/>
            <a:stCxn id="25" idx="0"/>
            <a:endCxn id="87" idx="1"/>
          </p:cNvCxnSpPr>
          <p:nvPr/>
        </p:nvCxnSpPr>
        <p:spPr>
          <a:xfrm rot="5400000" flipH="1" flipV="1">
            <a:off x="4893888" y="4317583"/>
            <a:ext cx="1595586" cy="661069"/>
          </a:xfrm>
          <a:prstGeom prst="bentConnector2">
            <a:avLst/>
          </a:prstGeom>
          <a:ln w="19050" cap="sq" cmpd="sng">
            <a:solidFill>
              <a:schemeClr val="tx1">
                <a:lumMod val="65000"/>
                <a:lumOff val="35000"/>
              </a:scheme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 name="Picture 16">
            <a:extLst>
              <a:ext uri="{FF2B5EF4-FFF2-40B4-BE49-F238E27FC236}">
                <a16:creationId xmlns:a16="http://schemas.microsoft.com/office/drawing/2014/main" id="{5EDA1706-868E-8C4E-4C1F-E2F6FA770E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78147" y="5965046"/>
            <a:ext cx="525559" cy="52555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2">
            <a:extLst>
              <a:ext uri="{FF2B5EF4-FFF2-40B4-BE49-F238E27FC236}">
                <a16:creationId xmlns:a16="http://schemas.microsoft.com/office/drawing/2014/main" id="{5A3163DB-5875-32F6-0D2D-6B59F9A08E9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0295" y="5445224"/>
            <a:ext cx="501981" cy="501981"/>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8">
            <a:extLst>
              <a:ext uri="{FF2B5EF4-FFF2-40B4-BE49-F238E27FC236}">
                <a16:creationId xmlns:a16="http://schemas.microsoft.com/office/drawing/2014/main" id="{8FA75BAD-C3DE-719F-AF75-DEBE8A858EB0}"/>
              </a:ext>
            </a:extLst>
          </p:cNvPr>
          <p:cNvSpPr/>
          <p:nvPr/>
        </p:nvSpPr>
        <p:spPr>
          <a:xfrm>
            <a:off x="7029901" y="5981393"/>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Lista Proyectos Tambo</a:t>
            </a:r>
          </a:p>
        </p:txBody>
      </p:sp>
      <p:sp>
        <p:nvSpPr>
          <p:cNvPr id="95" name="Oval 94">
            <a:extLst>
              <a:ext uri="{FF2B5EF4-FFF2-40B4-BE49-F238E27FC236}">
                <a16:creationId xmlns:a16="http://schemas.microsoft.com/office/drawing/2014/main" id="{C040E001-992D-7C24-8857-E7D52C758B59}"/>
              </a:ext>
            </a:extLst>
          </p:cNvPr>
          <p:cNvSpPr/>
          <p:nvPr/>
        </p:nvSpPr>
        <p:spPr bwMode="gray">
          <a:xfrm>
            <a:off x="6723681" y="574645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TextBox 98">
            <a:extLst>
              <a:ext uri="{FF2B5EF4-FFF2-40B4-BE49-F238E27FC236}">
                <a16:creationId xmlns:a16="http://schemas.microsoft.com/office/drawing/2014/main" id="{F56E9999-6A85-5D01-F517-B2947CEA2544}"/>
              </a:ext>
            </a:extLst>
          </p:cNvPr>
          <p:cNvSpPr txBox="1"/>
          <p:nvPr/>
        </p:nvSpPr>
        <p:spPr>
          <a:xfrm>
            <a:off x="6723682" y="580336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5</a:t>
            </a:r>
          </a:p>
        </p:txBody>
      </p:sp>
      <p:cxnSp>
        <p:nvCxnSpPr>
          <p:cNvPr id="100" name="Straight Connector 83">
            <a:extLst>
              <a:ext uri="{FF2B5EF4-FFF2-40B4-BE49-F238E27FC236}">
                <a16:creationId xmlns:a16="http://schemas.microsoft.com/office/drawing/2014/main" id="{AD641803-BD8A-508A-EADD-6285AA6CD915}"/>
              </a:ext>
            </a:extLst>
          </p:cNvPr>
          <p:cNvCxnSpPr>
            <a:cxnSpLocks/>
            <a:stCxn id="73" idx="3"/>
            <a:endCxn id="93" idx="1"/>
          </p:cNvCxnSpPr>
          <p:nvPr/>
        </p:nvCxnSpPr>
        <p:spPr>
          <a:xfrm>
            <a:off x="6610346" y="5694743"/>
            <a:ext cx="589949" cy="147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 name="Picture 8">
            <a:extLst>
              <a:ext uri="{FF2B5EF4-FFF2-40B4-BE49-F238E27FC236}">
                <a16:creationId xmlns:a16="http://schemas.microsoft.com/office/drawing/2014/main" id="{1ECD5691-356C-EB03-2725-74F1605C6B5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78147" y="5311074"/>
            <a:ext cx="525950" cy="52595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
            <a:extLst>
              <a:ext uri="{FF2B5EF4-FFF2-40B4-BE49-F238E27FC236}">
                <a16:creationId xmlns:a16="http://schemas.microsoft.com/office/drawing/2014/main" id="{294433D6-5BFD-73FD-2FEE-A1E3CE99810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84482" y="3997857"/>
            <a:ext cx="525951" cy="52595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8">
            <a:extLst>
              <a:ext uri="{FF2B5EF4-FFF2-40B4-BE49-F238E27FC236}">
                <a16:creationId xmlns:a16="http://schemas.microsoft.com/office/drawing/2014/main" id="{2288A8DE-0C28-1C9B-FB50-3CFB01E2940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14295" y="4647939"/>
            <a:ext cx="546013" cy="546013"/>
          </a:xfrm>
          <a:prstGeom prst="rect">
            <a:avLst/>
          </a:prstGeom>
          <a:noFill/>
          <a:extLst>
            <a:ext uri="{909E8E84-426E-40DD-AFC4-6F175D3DCCD1}">
              <a14:hiddenFill xmlns:a14="http://schemas.microsoft.com/office/drawing/2010/main">
                <a:solidFill>
                  <a:srgbClr val="FFFFFF"/>
                </a:solidFill>
              </a14:hiddenFill>
            </a:ext>
          </a:extLst>
        </p:spPr>
      </p:pic>
      <p:sp>
        <p:nvSpPr>
          <p:cNvPr id="105" name="Oval 104">
            <a:extLst>
              <a:ext uri="{FF2B5EF4-FFF2-40B4-BE49-F238E27FC236}">
                <a16:creationId xmlns:a16="http://schemas.microsoft.com/office/drawing/2014/main" id="{96210101-76B4-C993-4C57-CCB57B0E8420}"/>
              </a:ext>
            </a:extLst>
          </p:cNvPr>
          <p:cNvSpPr/>
          <p:nvPr/>
        </p:nvSpPr>
        <p:spPr bwMode="gray">
          <a:xfrm>
            <a:off x="8787103" y="477916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06" name="TextBox 105">
            <a:extLst>
              <a:ext uri="{FF2B5EF4-FFF2-40B4-BE49-F238E27FC236}">
                <a16:creationId xmlns:a16="http://schemas.microsoft.com/office/drawing/2014/main" id="{46745032-399F-E443-2316-3D60DD222995}"/>
              </a:ext>
            </a:extLst>
          </p:cNvPr>
          <p:cNvSpPr txBox="1"/>
          <p:nvPr/>
        </p:nvSpPr>
        <p:spPr>
          <a:xfrm>
            <a:off x="8787104" y="483607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8</a:t>
            </a:r>
          </a:p>
        </p:txBody>
      </p:sp>
      <p:sp>
        <p:nvSpPr>
          <p:cNvPr id="107" name="Oval 106">
            <a:extLst>
              <a:ext uri="{FF2B5EF4-FFF2-40B4-BE49-F238E27FC236}">
                <a16:creationId xmlns:a16="http://schemas.microsoft.com/office/drawing/2014/main" id="{8C443ACD-8101-45A2-EF24-7EA1C45F61E9}"/>
              </a:ext>
            </a:extLst>
          </p:cNvPr>
          <p:cNvSpPr/>
          <p:nvPr/>
        </p:nvSpPr>
        <p:spPr bwMode="gray">
          <a:xfrm>
            <a:off x="8787103" y="5384113"/>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08" name="TextBox 107">
            <a:extLst>
              <a:ext uri="{FF2B5EF4-FFF2-40B4-BE49-F238E27FC236}">
                <a16:creationId xmlns:a16="http://schemas.microsoft.com/office/drawing/2014/main" id="{2F52A362-1A1C-A044-B473-B43F1E40C012}"/>
              </a:ext>
            </a:extLst>
          </p:cNvPr>
          <p:cNvSpPr txBox="1"/>
          <p:nvPr/>
        </p:nvSpPr>
        <p:spPr>
          <a:xfrm>
            <a:off x="8787104" y="5441022"/>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7</a:t>
            </a:r>
          </a:p>
        </p:txBody>
      </p:sp>
      <p:sp>
        <p:nvSpPr>
          <p:cNvPr id="109" name="Oval 108">
            <a:extLst>
              <a:ext uri="{FF2B5EF4-FFF2-40B4-BE49-F238E27FC236}">
                <a16:creationId xmlns:a16="http://schemas.microsoft.com/office/drawing/2014/main" id="{6F329DC9-F0B4-6AE1-D150-BD81A624D74E}"/>
              </a:ext>
            </a:extLst>
          </p:cNvPr>
          <p:cNvSpPr/>
          <p:nvPr/>
        </p:nvSpPr>
        <p:spPr bwMode="gray">
          <a:xfrm>
            <a:off x="8787103" y="6075032"/>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11" name="TextBox 110">
            <a:extLst>
              <a:ext uri="{FF2B5EF4-FFF2-40B4-BE49-F238E27FC236}">
                <a16:creationId xmlns:a16="http://schemas.microsoft.com/office/drawing/2014/main" id="{281CE186-E67E-631D-4273-40AF56B8034E}"/>
              </a:ext>
            </a:extLst>
          </p:cNvPr>
          <p:cNvSpPr txBox="1"/>
          <p:nvPr/>
        </p:nvSpPr>
        <p:spPr>
          <a:xfrm>
            <a:off x="8787104" y="6131941"/>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6</a:t>
            </a:r>
          </a:p>
        </p:txBody>
      </p:sp>
      <p:sp>
        <p:nvSpPr>
          <p:cNvPr id="112" name="Oval 111">
            <a:extLst>
              <a:ext uri="{FF2B5EF4-FFF2-40B4-BE49-F238E27FC236}">
                <a16:creationId xmlns:a16="http://schemas.microsoft.com/office/drawing/2014/main" id="{8D832DD2-CFF5-A7A3-6154-07DB3412EB5C}"/>
              </a:ext>
            </a:extLst>
          </p:cNvPr>
          <p:cNvSpPr/>
          <p:nvPr/>
        </p:nvSpPr>
        <p:spPr bwMode="gray">
          <a:xfrm>
            <a:off x="8787103" y="4050298"/>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14" name="TextBox 113">
            <a:extLst>
              <a:ext uri="{FF2B5EF4-FFF2-40B4-BE49-F238E27FC236}">
                <a16:creationId xmlns:a16="http://schemas.microsoft.com/office/drawing/2014/main" id="{EB459DE7-BBCC-0E22-C900-3B941075E62D}"/>
              </a:ext>
            </a:extLst>
          </p:cNvPr>
          <p:cNvSpPr txBox="1"/>
          <p:nvPr/>
        </p:nvSpPr>
        <p:spPr>
          <a:xfrm>
            <a:off x="8787104" y="4107207"/>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9</a:t>
            </a:r>
          </a:p>
        </p:txBody>
      </p:sp>
      <p:sp>
        <p:nvSpPr>
          <p:cNvPr id="115" name="Rectangle 98">
            <a:extLst>
              <a:ext uri="{FF2B5EF4-FFF2-40B4-BE49-F238E27FC236}">
                <a16:creationId xmlns:a16="http://schemas.microsoft.com/office/drawing/2014/main" id="{8AAD6A6E-4040-EA5D-4B32-AE267A0F3A40}"/>
              </a:ext>
            </a:extLst>
          </p:cNvPr>
          <p:cNvSpPr/>
          <p:nvPr/>
        </p:nvSpPr>
        <p:spPr>
          <a:xfrm>
            <a:off x="9610433" y="4681314"/>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Eliminar Monitoreo</a:t>
            </a:r>
          </a:p>
        </p:txBody>
      </p:sp>
      <p:sp>
        <p:nvSpPr>
          <p:cNvPr id="116" name="Rectangle 98">
            <a:extLst>
              <a:ext uri="{FF2B5EF4-FFF2-40B4-BE49-F238E27FC236}">
                <a16:creationId xmlns:a16="http://schemas.microsoft.com/office/drawing/2014/main" id="{110A12FD-5D22-9E34-E803-42D27CC21A2D}"/>
              </a:ext>
            </a:extLst>
          </p:cNvPr>
          <p:cNvSpPr/>
          <p:nvPr/>
        </p:nvSpPr>
        <p:spPr>
          <a:xfrm>
            <a:off x="9629288" y="5306097"/>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Ver/Editar Monitoreo</a:t>
            </a:r>
          </a:p>
        </p:txBody>
      </p:sp>
      <p:sp>
        <p:nvSpPr>
          <p:cNvPr id="117" name="Rectangle 98">
            <a:extLst>
              <a:ext uri="{FF2B5EF4-FFF2-40B4-BE49-F238E27FC236}">
                <a16:creationId xmlns:a16="http://schemas.microsoft.com/office/drawing/2014/main" id="{AA030814-A673-9C47-C4F8-10E514497E5B}"/>
              </a:ext>
            </a:extLst>
          </p:cNvPr>
          <p:cNvSpPr/>
          <p:nvPr/>
        </p:nvSpPr>
        <p:spPr>
          <a:xfrm>
            <a:off x="9652036" y="6006991"/>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Crear Monitoreo</a:t>
            </a:r>
          </a:p>
        </p:txBody>
      </p:sp>
      <p:sp>
        <p:nvSpPr>
          <p:cNvPr id="119" name="Rectangle 98">
            <a:extLst>
              <a:ext uri="{FF2B5EF4-FFF2-40B4-BE49-F238E27FC236}">
                <a16:creationId xmlns:a16="http://schemas.microsoft.com/office/drawing/2014/main" id="{8CC4B038-2BF2-CB5D-2A37-3A0442A3CBA0}"/>
              </a:ext>
            </a:extLst>
          </p:cNvPr>
          <p:cNvSpPr/>
          <p:nvPr/>
        </p:nvSpPr>
        <p:spPr>
          <a:xfrm>
            <a:off x="9652036" y="3979127"/>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Enviar Monitoreo</a:t>
            </a:r>
          </a:p>
        </p:txBody>
      </p:sp>
      <p:sp>
        <p:nvSpPr>
          <p:cNvPr id="120" name="Rechteck 9">
            <a:extLst>
              <a:ext uri="{FF2B5EF4-FFF2-40B4-BE49-F238E27FC236}">
                <a16:creationId xmlns:a16="http://schemas.microsoft.com/office/drawing/2014/main" id="{B8993B98-0D79-EF68-F1CD-C31A40BDAC7B}"/>
              </a:ext>
            </a:extLst>
          </p:cNvPr>
          <p:cNvSpPr/>
          <p:nvPr/>
        </p:nvSpPr>
        <p:spPr>
          <a:xfrm>
            <a:off x="8653053" y="3501008"/>
            <a:ext cx="2120872" cy="3094149"/>
          </a:xfrm>
          <a:prstGeom prst="rect">
            <a:avLst/>
          </a:prstGeom>
          <a:noFill/>
          <a:ln w="1905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s-ES_tradnl" sz="1200" i="1" dirty="0">
              <a:solidFill>
                <a:schemeClr val="tx1">
                  <a:lumMod val="65000"/>
                  <a:lumOff val="35000"/>
                </a:schemeClr>
              </a:solidFill>
            </a:endParaRPr>
          </a:p>
        </p:txBody>
      </p:sp>
      <p:cxnSp>
        <p:nvCxnSpPr>
          <p:cNvPr id="121" name="Straight Connector 83">
            <a:extLst>
              <a:ext uri="{FF2B5EF4-FFF2-40B4-BE49-F238E27FC236}">
                <a16:creationId xmlns:a16="http://schemas.microsoft.com/office/drawing/2014/main" id="{EAD7327C-6B57-DA31-254D-55CCE523A9B2}"/>
              </a:ext>
            </a:extLst>
          </p:cNvPr>
          <p:cNvCxnSpPr>
            <a:cxnSpLocks/>
          </p:cNvCxnSpPr>
          <p:nvPr/>
        </p:nvCxnSpPr>
        <p:spPr>
          <a:xfrm flipV="1">
            <a:off x="7823126" y="5693037"/>
            <a:ext cx="442338" cy="341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E737B10-BCE6-74EE-EE45-68003B178F11}"/>
              </a:ext>
            </a:extLst>
          </p:cNvPr>
          <p:cNvSpPr txBox="1"/>
          <p:nvPr/>
        </p:nvSpPr>
        <p:spPr>
          <a:xfrm>
            <a:off x="8707048" y="3540755"/>
            <a:ext cx="1402628"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s-ES_tradnl" sz="1600" b="1" kern="0" dirty="0">
                <a:ea typeface="Arial Unicode MS" pitchFamily="34" charset="-128"/>
                <a:cs typeface="Arial Unicode MS" pitchFamily="34" charset="-128"/>
              </a:rPr>
              <a:t>MONITOREOS</a:t>
            </a:r>
          </a:p>
        </p:txBody>
      </p:sp>
      <p:sp>
        <p:nvSpPr>
          <p:cNvPr id="123" name="Textfeld 6">
            <a:extLst>
              <a:ext uri="{FF2B5EF4-FFF2-40B4-BE49-F238E27FC236}">
                <a16:creationId xmlns:a16="http://schemas.microsoft.com/office/drawing/2014/main" id="{DB59B594-3DC7-252C-2B82-D5F343356018}"/>
              </a:ext>
            </a:extLst>
          </p:cNvPr>
          <p:cNvSpPr txBox="1"/>
          <p:nvPr/>
        </p:nvSpPr>
        <p:spPr>
          <a:xfrm>
            <a:off x="1956650" y="1775694"/>
            <a:ext cx="1830822" cy="307905"/>
          </a:xfrm>
          <a:prstGeom prst="rect">
            <a:avLst/>
          </a:prstGeom>
          <a:noFill/>
        </p:spPr>
        <p:txBody>
          <a:bodyPr wrap="square" rtlCol="0">
            <a:spAutoFit/>
          </a:bodyPr>
          <a:lstStyle/>
          <a:p>
            <a:pPr algn="ctr"/>
            <a:r>
              <a:rPr lang="es-ES_tradnl" sz="1401" b="1" dirty="0">
                <a:solidFill>
                  <a:schemeClr val="tx1">
                    <a:lumMod val="65000"/>
                    <a:lumOff val="35000"/>
                  </a:schemeClr>
                </a:solidFill>
                <a:latin typeface="+mj-lt"/>
                <a:ea typeface="BentonSans Medium" charset="0"/>
                <a:cs typeface="BentonSans Medium" charset="0"/>
              </a:rPr>
              <a:t>APP</a:t>
            </a:r>
          </a:p>
        </p:txBody>
      </p:sp>
      <p:cxnSp>
        <p:nvCxnSpPr>
          <p:cNvPr id="125" name="Gerade Verbindung mit Pfeil 136">
            <a:extLst>
              <a:ext uri="{FF2B5EF4-FFF2-40B4-BE49-F238E27FC236}">
                <a16:creationId xmlns:a16="http://schemas.microsoft.com/office/drawing/2014/main" id="{B29E3C6A-9B65-1488-71C6-82DE9277B93C}"/>
              </a:ext>
            </a:extLst>
          </p:cNvPr>
          <p:cNvCxnSpPr>
            <a:cxnSpLocks/>
            <a:stCxn id="114" idx="1"/>
            <a:endCxn id="1060" idx="2"/>
          </p:cNvCxnSpPr>
          <p:nvPr/>
        </p:nvCxnSpPr>
        <p:spPr>
          <a:xfrm rot="10800000">
            <a:off x="8553770" y="1501992"/>
            <a:ext cx="233335" cy="2728326"/>
          </a:xfrm>
          <a:prstGeom prst="bentConnector2">
            <a:avLst/>
          </a:prstGeom>
          <a:ln w="19050" cap="sq" cmpd="sng">
            <a:solidFill>
              <a:srgbClr val="00B050"/>
            </a:solidFill>
            <a:prstDash val="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Gerade Verbindung mit Pfeil 136">
            <a:extLst>
              <a:ext uri="{FF2B5EF4-FFF2-40B4-BE49-F238E27FC236}">
                <a16:creationId xmlns:a16="http://schemas.microsoft.com/office/drawing/2014/main" id="{02ED9D9D-16E1-7405-E579-15E52432F401}"/>
              </a:ext>
            </a:extLst>
          </p:cNvPr>
          <p:cNvCxnSpPr>
            <a:cxnSpLocks/>
            <a:stCxn id="20" idx="3"/>
            <a:endCxn id="1062" idx="2"/>
          </p:cNvCxnSpPr>
          <p:nvPr/>
        </p:nvCxnSpPr>
        <p:spPr>
          <a:xfrm flipV="1">
            <a:off x="3373907" y="1555299"/>
            <a:ext cx="3848680" cy="1000973"/>
          </a:xfrm>
          <a:prstGeom prst="bentConnector2">
            <a:avLst/>
          </a:prstGeom>
          <a:ln w="19050" cap="sq" cmpd="sng">
            <a:solidFill>
              <a:schemeClr val="tx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Gerade Verbindung mit Pfeil 136">
            <a:extLst>
              <a:ext uri="{FF2B5EF4-FFF2-40B4-BE49-F238E27FC236}">
                <a16:creationId xmlns:a16="http://schemas.microsoft.com/office/drawing/2014/main" id="{97252DB7-8110-353D-9BC6-A66B529484D0}"/>
              </a:ext>
            </a:extLst>
          </p:cNvPr>
          <p:cNvCxnSpPr>
            <a:cxnSpLocks/>
            <a:stCxn id="1060" idx="0"/>
            <a:endCxn id="1062" idx="0"/>
          </p:cNvCxnSpPr>
          <p:nvPr/>
        </p:nvCxnSpPr>
        <p:spPr>
          <a:xfrm rot="16200000" flipH="1" flipV="1">
            <a:off x="7877313" y="255382"/>
            <a:ext cx="21729" cy="1331182"/>
          </a:xfrm>
          <a:prstGeom prst="bentConnector3">
            <a:avLst>
              <a:gd name="adj1" fmla="val -1052050"/>
            </a:avLst>
          </a:prstGeom>
          <a:ln w="19050" cap="sq" cmpd="sng">
            <a:solidFill>
              <a:schemeClr val="tx1"/>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43ED6F6-DEE8-40A5-3D37-84A055822615}"/>
              </a:ext>
            </a:extLst>
          </p:cNvPr>
          <p:cNvSpPr/>
          <p:nvPr/>
        </p:nvSpPr>
        <p:spPr bwMode="gray">
          <a:xfrm>
            <a:off x="3634692" y="2371400"/>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61" name="TextBox 60">
            <a:extLst>
              <a:ext uri="{FF2B5EF4-FFF2-40B4-BE49-F238E27FC236}">
                <a16:creationId xmlns:a16="http://schemas.microsoft.com/office/drawing/2014/main" id="{06EC7532-06E6-342C-9FF0-DB1DF228DD88}"/>
              </a:ext>
            </a:extLst>
          </p:cNvPr>
          <p:cNvSpPr txBox="1"/>
          <p:nvPr/>
        </p:nvSpPr>
        <p:spPr>
          <a:xfrm>
            <a:off x="3634693" y="2433934"/>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1</a:t>
            </a:r>
          </a:p>
        </p:txBody>
      </p:sp>
      <p:cxnSp>
        <p:nvCxnSpPr>
          <p:cNvPr id="164" name="Gerade Verbindung mit Pfeil 136">
            <a:extLst>
              <a:ext uri="{FF2B5EF4-FFF2-40B4-BE49-F238E27FC236}">
                <a16:creationId xmlns:a16="http://schemas.microsoft.com/office/drawing/2014/main" id="{75943A05-FD12-2032-3A0E-75664A32D834}"/>
              </a:ext>
            </a:extLst>
          </p:cNvPr>
          <p:cNvCxnSpPr>
            <a:cxnSpLocks/>
            <a:stCxn id="120" idx="1"/>
            <a:endCxn id="1062" idx="3"/>
          </p:cNvCxnSpPr>
          <p:nvPr/>
        </p:nvCxnSpPr>
        <p:spPr>
          <a:xfrm rot="10800000">
            <a:off x="7534317" y="1243569"/>
            <a:ext cx="1118736" cy="3804514"/>
          </a:xfrm>
          <a:prstGeom prst="bentConnector3">
            <a:avLst>
              <a:gd name="adj1" fmla="val 50000"/>
            </a:avLst>
          </a:prstGeom>
          <a:ln w="19050" cap="sq" cmpd="sng">
            <a:solidFill>
              <a:schemeClr val="bg1">
                <a:lumMod val="65000"/>
              </a:schemeClr>
            </a:solidFill>
            <a:prstDash val="sysDot"/>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9" name="Gerade Verbindung mit Pfeil 136">
            <a:extLst>
              <a:ext uri="{FF2B5EF4-FFF2-40B4-BE49-F238E27FC236}">
                <a16:creationId xmlns:a16="http://schemas.microsoft.com/office/drawing/2014/main" id="{B0DAE00D-896A-EAA4-FA08-14AD32EB0ADC}"/>
              </a:ext>
            </a:extLst>
          </p:cNvPr>
          <p:cNvCxnSpPr>
            <a:cxnSpLocks/>
            <a:stCxn id="73" idx="3"/>
          </p:cNvCxnSpPr>
          <p:nvPr/>
        </p:nvCxnSpPr>
        <p:spPr>
          <a:xfrm flipV="1">
            <a:off x="6610346" y="5322107"/>
            <a:ext cx="1632025" cy="372636"/>
          </a:xfrm>
          <a:prstGeom prst="bentConnector3">
            <a:avLst>
              <a:gd name="adj1" fmla="val 3949"/>
            </a:avLst>
          </a:prstGeom>
          <a:ln w="19050" cap="sq" cmpd="sng">
            <a:solidFill>
              <a:schemeClr val="tx1">
                <a:lumMod val="65000"/>
                <a:lumOff val="35000"/>
              </a:scheme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72C6BF1-7C4E-440D-CED0-402F94384F3E}"/>
              </a:ext>
            </a:extLst>
          </p:cNvPr>
          <p:cNvSpPr/>
          <p:nvPr/>
        </p:nvSpPr>
        <p:spPr bwMode="gray">
          <a:xfrm>
            <a:off x="6732127" y="5117931"/>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86" name="TextBox 185">
            <a:extLst>
              <a:ext uri="{FF2B5EF4-FFF2-40B4-BE49-F238E27FC236}">
                <a16:creationId xmlns:a16="http://schemas.microsoft.com/office/drawing/2014/main" id="{FED29265-7DE1-456F-7EC5-EFBD738086A6}"/>
              </a:ext>
            </a:extLst>
          </p:cNvPr>
          <p:cNvSpPr txBox="1"/>
          <p:nvPr/>
        </p:nvSpPr>
        <p:spPr>
          <a:xfrm>
            <a:off x="6732128" y="5180465"/>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5.1</a:t>
            </a:r>
          </a:p>
        </p:txBody>
      </p:sp>
    </p:spTree>
    <p:extLst>
      <p:ext uri="{BB962C8B-B14F-4D97-AF65-F5344CB8AC3E}">
        <p14:creationId xmlns:p14="http://schemas.microsoft.com/office/powerpoint/2010/main" val="128084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5B09F-526C-905C-E223-0ED276FAE700}"/>
              </a:ext>
            </a:extLst>
          </p:cNvPr>
          <p:cNvPicPr>
            <a:picLocks noChangeAspect="1"/>
          </p:cNvPicPr>
          <p:nvPr/>
        </p:nvPicPr>
        <p:blipFill>
          <a:blip r:embed="rId3"/>
          <a:stretch>
            <a:fillRect/>
          </a:stretch>
        </p:blipFill>
        <p:spPr>
          <a:xfrm>
            <a:off x="4156201" y="-992"/>
            <a:ext cx="2088230" cy="4424651"/>
          </a:xfrm>
          <a:prstGeom prst="rect">
            <a:avLst/>
          </a:prstGeom>
        </p:spPr>
      </p:pic>
      <p:pic>
        <p:nvPicPr>
          <p:cNvPr id="4" name="Picture 3">
            <a:extLst>
              <a:ext uri="{FF2B5EF4-FFF2-40B4-BE49-F238E27FC236}">
                <a16:creationId xmlns:a16="http://schemas.microsoft.com/office/drawing/2014/main" id="{D748F41D-6A60-69E4-2DC9-C4631E7B8514}"/>
              </a:ext>
            </a:extLst>
          </p:cNvPr>
          <p:cNvPicPr>
            <a:picLocks noChangeAspect="1"/>
          </p:cNvPicPr>
          <p:nvPr/>
        </p:nvPicPr>
        <p:blipFill>
          <a:blip r:embed="rId4"/>
          <a:stretch>
            <a:fillRect/>
          </a:stretch>
        </p:blipFill>
        <p:spPr>
          <a:xfrm>
            <a:off x="6244431" y="-992"/>
            <a:ext cx="2088231" cy="4424653"/>
          </a:xfrm>
          <a:prstGeom prst="rect">
            <a:avLst/>
          </a:prstGeom>
        </p:spPr>
      </p:pic>
      <p:pic>
        <p:nvPicPr>
          <p:cNvPr id="8" name="Picture 7">
            <a:extLst>
              <a:ext uri="{FF2B5EF4-FFF2-40B4-BE49-F238E27FC236}">
                <a16:creationId xmlns:a16="http://schemas.microsoft.com/office/drawing/2014/main" id="{52F72BD0-B5E4-F22D-0EDB-38749050B1C6}"/>
              </a:ext>
            </a:extLst>
          </p:cNvPr>
          <p:cNvPicPr>
            <a:picLocks noChangeAspect="1"/>
          </p:cNvPicPr>
          <p:nvPr/>
        </p:nvPicPr>
        <p:blipFill>
          <a:blip r:embed="rId5"/>
          <a:stretch>
            <a:fillRect/>
          </a:stretch>
        </p:blipFill>
        <p:spPr>
          <a:xfrm>
            <a:off x="3793331" y="4725144"/>
            <a:ext cx="2451100" cy="1778000"/>
          </a:xfrm>
          <a:prstGeom prst="rect">
            <a:avLst/>
          </a:prstGeom>
        </p:spPr>
      </p:pic>
      <p:pic>
        <p:nvPicPr>
          <p:cNvPr id="9" name="Picture 8">
            <a:extLst>
              <a:ext uri="{FF2B5EF4-FFF2-40B4-BE49-F238E27FC236}">
                <a16:creationId xmlns:a16="http://schemas.microsoft.com/office/drawing/2014/main" id="{CA946C9C-088D-3EFC-DDE5-DB0715CA723A}"/>
              </a:ext>
            </a:extLst>
          </p:cNvPr>
          <p:cNvPicPr>
            <a:picLocks noChangeAspect="1"/>
          </p:cNvPicPr>
          <p:nvPr/>
        </p:nvPicPr>
        <p:blipFill>
          <a:blip r:embed="rId6"/>
          <a:stretch>
            <a:fillRect/>
          </a:stretch>
        </p:blipFill>
        <p:spPr>
          <a:xfrm>
            <a:off x="6531049" y="4742284"/>
            <a:ext cx="2400300" cy="1765300"/>
          </a:xfrm>
          <a:prstGeom prst="rect">
            <a:avLst/>
          </a:prstGeom>
        </p:spPr>
      </p:pic>
    </p:spTree>
    <p:extLst>
      <p:ext uri="{BB962C8B-B14F-4D97-AF65-F5344CB8AC3E}">
        <p14:creationId xmlns:p14="http://schemas.microsoft.com/office/powerpoint/2010/main" val="1258044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3AD90-1C91-FD20-229E-23C9B4CD507D}"/>
              </a:ext>
            </a:extLst>
          </p:cNvPr>
          <p:cNvPicPr>
            <a:picLocks noChangeAspect="1"/>
          </p:cNvPicPr>
          <p:nvPr/>
        </p:nvPicPr>
        <p:blipFill>
          <a:blip r:embed="rId3"/>
          <a:stretch>
            <a:fillRect/>
          </a:stretch>
        </p:blipFill>
        <p:spPr>
          <a:xfrm>
            <a:off x="210712" y="631288"/>
            <a:ext cx="1915118" cy="4057852"/>
          </a:xfrm>
          <a:prstGeom prst="rect">
            <a:avLst/>
          </a:prstGeom>
        </p:spPr>
      </p:pic>
      <p:pic>
        <p:nvPicPr>
          <p:cNvPr id="6" name="Picture 5">
            <a:extLst>
              <a:ext uri="{FF2B5EF4-FFF2-40B4-BE49-F238E27FC236}">
                <a16:creationId xmlns:a16="http://schemas.microsoft.com/office/drawing/2014/main" id="{536774BA-AF79-4544-900A-D8EB7A8DA65D}"/>
              </a:ext>
            </a:extLst>
          </p:cNvPr>
          <p:cNvPicPr>
            <a:picLocks noChangeAspect="1"/>
          </p:cNvPicPr>
          <p:nvPr/>
        </p:nvPicPr>
        <p:blipFill>
          <a:blip r:embed="rId4"/>
          <a:stretch>
            <a:fillRect/>
          </a:stretch>
        </p:blipFill>
        <p:spPr>
          <a:xfrm>
            <a:off x="2390695" y="631287"/>
            <a:ext cx="1915118" cy="4057853"/>
          </a:xfrm>
          <a:prstGeom prst="rect">
            <a:avLst/>
          </a:prstGeom>
        </p:spPr>
      </p:pic>
      <p:pic>
        <p:nvPicPr>
          <p:cNvPr id="7" name="Picture 6">
            <a:extLst>
              <a:ext uri="{FF2B5EF4-FFF2-40B4-BE49-F238E27FC236}">
                <a16:creationId xmlns:a16="http://schemas.microsoft.com/office/drawing/2014/main" id="{86F53E4C-E3C8-3965-02FE-4D45DD256678}"/>
              </a:ext>
            </a:extLst>
          </p:cNvPr>
          <p:cNvPicPr>
            <a:picLocks noChangeAspect="1"/>
          </p:cNvPicPr>
          <p:nvPr/>
        </p:nvPicPr>
        <p:blipFill>
          <a:blip r:embed="rId5"/>
          <a:stretch>
            <a:fillRect/>
          </a:stretch>
        </p:blipFill>
        <p:spPr>
          <a:xfrm>
            <a:off x="8133055" y="631288"/>
            <a:ext cx="1915118" cy="4057852"/>
          </a:xfrm>
          <a:prstGeom prst="rect">
            <a:avLst/>
          </a:prstGeom>
        </p:spPr>
      </p:pic>
      <p:pic>
        <p:nvPicPr>
          <p:cNvPr id="9" name="Picture 8">
            <a:extLst>
              <a:ext uri="{FF2B5EF4-FFF2-40B4-BE49-F238E27FC236}">
                <a16:creationId xmlns:a16="http://schemas.microsoft.com/office/drawing/2014/main" id="{87434509-D57B-4E14-3C40-C4666DD4ACD6}"/>
              </a:ext>
            </a:extLst>
          </p:cNvPr>
          <p:cNvPicPr>
            <a:picLocks noChangeAspect="1"/>
          </p:cNvPicPr>
          <p:nvPr/>
        </p:nvPicPr>
        <p:blipFill>
          <a:blip r:embed="rId6"/>
          <a:stretch>
            <a:fillRect/>
          </a:stretch>
        </p:blipFill>
        <p:spPr>
          <a:xfrm>
            <a:off x="4304815" y="631288"/>
            <a:ext cx="1915118" cy="4057852"/>
          </a:xfrm>
          <a:prstGeom prst="rect">
            <a:avLst/>
          </a:prstGeom>
        </p:spPr>
      </p:pic>
      <p:pic>
        <p:nvPicPr>
          <p:cNvPr id="11" name="Picture 10">
            <a:extLst>
              <a:ext uri="{FF2B5EF4-FFF2-40B4-BE49-F238E27FC236}">
                <a16:creationId xmlns:a16="http://schemas.microsoft.com/office/drawing/2014/main" id="{3D5B1156-3055-4E0E-9217-572C289CE54A}"/>
              </a:ext>
            </a:extLst>
          </p:cNvPr>
          <p:cNvPicPr>
            <a:picLocks noChangeAspect="1"/>
          </p:cNvPicPr>
          <p:nvPr/>
        </p:nvPicPr>
        <p:blipFill>
          <a:blip r:embed="rId7"/>
          <a:stretch>
            <a:fillRect/>
          </a:stretch>
        </p:blipFill>
        <p:spPr>
          <a:xfrm>
            <a:off x="6608986" y="4918612"/>
            <a:ext cx="5321300" cy="1866900"/>
          </a:xfrm>
          <a:prstGeom prst="rect">
            <a:avLst/>
          </a:prstGeom>
        </p:spPr>
      </p:pic>
      <p:sp>
        <p:nvSpPr>
          <p:cNvPr id="12" name="Oval 11">
            <a:extLst>
              <a:ext uri="{FF2B5EF4-FFF2-40B4-BE49-F238E27FC236}">
                <a16:creationId xmlns:a16="http://schemas.microsoft.com/office/drawing/2014/main" id="{33DE838D-2AE4-CA28-B9BF-74810DED606C}"/>
              </a:ext>
            </a:extLst>
          </p:cNvPr>
          <p:cNvSpPr/>
          <p:nvPr/>
        </p:nvSpPr>
        <p:spPr bwMode="gray">
          <a:xfrm>
            <a:off x="11059908" y="555044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2</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a:extLst>
              <a:ext uri="{FF2B5EF4-FFF2-40B4-BE49-F238E27FC236}">
                <a16:creationId xmlns:a16="http://schemas.microsoft.com/office/drawing/2014/main" id="{B13CC1BD-F33A-096C-7BA6-C861BF3D1A6D}"/>
              </a:ext>
            </a:extLst>
          </p:cNvPr>
          <p:cNvSpPr/>
          <p:nvPr/>
        </p:nvSpPr>
        <p:spPr bwMode="gray">
          <a:xfrm>
            <a:off x="7473082"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4</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1394DA7C-5657-A706-C044-AC10004D8953}"/>
              </a:ext>
            </a:extLst>
          </p:cNvPr>
          <p:cNvSpPr/>
          <p:nvPr/>
        </p:nvSpPr>
        <p:spPr bwMode="gray">
          <a:xfrm>
            <a:off x="6608986"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15" name="Oval 14">
            <a:extLst>
              <a:ext uri="{FF2B5EF4-FFF2-40B4-BE49-F238E27FC236}">
                <a16:creationId xmlns:a16="http://schemas.microsoft.com/office/drawing/2014/main" id="{E39D3468-4534-83EC-8574-A14FA4750A96}"/>
              </a:ext>
            </a:extLst>
          </p:cNvPr>
          <p:cNvSpPr/>
          <p:nvPr/>
        </p:nvSpPr>
        <p:spPr bwMode="gray">
          <a:xfrm>
            <a:off x="8337178"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DD9BB297-3E60-0E0A-917F-ED69B18F4EF7}"/>
              </a:ext>
            </a:extLst>
          </p:cNvPr>
          <p:cNvPicPr>
            <a:picLocks noChangeAspect="1"/>
          </p:cNvPicPr>
          <p:nvPr/>
        </p:nvPicPr>
        <p:blipFill>
          <a:blip r:embed="rId8"/>
          <a:stretch>
            <a:fillRect/>
          </a:stretch>
        </p:blipFill>
        <p:spPr>
          <a:xfrm>
            <a:off x="3140609" y="5661248"/>
            <a:ext cx="3245010" cy="944245"/>
          </a:xfrm>
          <a:prstGeom prst="rect">
            <a:avLst/>
          </a:prstGeom>
        </p:spPr>
      </p:pic>
      <p:sp>
        <p:nvSpPr>
          <p:cNvPr id="17" name="Oval 16">
            <a:extLst>
              <a:ext uri="{FF2B5EF4-FFF2-40B4-BE49-F238E27FC236}">
                <a16:creationId xmlns:a16="http://schemas.microsoft.com/office/drawing/2014/main" id="{AD89DF3C-0540-6EDE-CFDA-1FFF7CF60039}"/>
              </a:ext>
            </a:extLst>
          </p:cNvPr>
          <p:cNvSpPr/>
          <p:nvPr/>
        </p:nvSpPr>
        <p:spPr bwMode="gray">
          <a:xfrm>
            <a:off x="5585710" y="6425472"/>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19" name="Oval 18">
            <a:extLst>
              <a:ext uri="{FF2B5EF4-FFF2-40B4-BE49-F238E27FC236}">
                <a16:creationId xmlns:a16="http://schemas.microsoft.com/office/drawing/2014/main" id="{1F3A9A26-9F3C-A4DB-3A38-2961835C1963}"/>
              </a:ext>
            </a:extLst>
          </p:cNvPr>
          <p:cNvSpPr/>
          <p:nvPr/>
        </p:nvSpPr>
        <p:spPr bwMode="gray">
          <a:xfrm>
            <a:off x="3168234" y="3880268"/>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20" name="Oval 19">
            <a:extLst>
              <a:ext uri="{FF2B5EF4-FFF2-40B4-BE49-F238E27FC236}">
                <a16:creationId xmlns:a16="http://schemas.microsoft.com/office/drawing/2014/main" id="{ED5244F5-93EF-D05C-F91E-161DABD9AD3A}"/>
              </a:ext>
            </a:extLst>
          </p:cNvPr>
          <p:cNvSpPr/>
          <p:nvPr/>
        </p:nvSpPr>
        <p:spPr bwMode="gray">
          <a:xfrm>
            <a:off x="5082354"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2</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a:extLst>
              <a:ext uri="{FF2B5EF4-FFF2-40B4-BE49-F238E27FC236}">
                <a16:creationId xmlns:a16="http://schemas.microsoft.com/office/drawing/2014/main" id="{D04F685E-76FC-472E-524F-3D8457D2D96D}"/>
              </a:ext>
            </a:extLst>
          </p:cNvPr>
          <p:cNvSpPr/>
          <p:nvPr/>
        </p:nvSpPr>
        <p:spPr bwMode="gray">
          <a:xfrm>
            <a:off x="890959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4</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3" name="Picture 22">
            <a:extLst>
              <a:ext uri="{FF2B5EF4-FFF2-40B4-BE49-F238E27FC236}">
                <a16:creationId xmlns:a16="http://schemas.microsoft.com/office/drawing/2014/main" id="{6F3EE180-8447-8A50-0CAC-7358A4B6CED2}"/>
              </a:ext>
            </a:extLst>
          </p:cNvPr>
          <p:cNvPicPr>
            <a:picLocks noChangeAspect="1"/>
          </p:cNvPicPr>
          <p:nvPr/>
        </p:nvPicPr>
        <p:blipFill>
          <a:blip r:embed="rId9"/>
          <a:stretch>
            <a:fillRect/>
          </a:stretch>
        </p:blipFill>
        <p:spPr>
          <a:xfrm>
            <a:off x="10046177" y="631288"/>
            <a:ext cx="1915118" cy="4057852"/>
          </a:xfrm>
          <a:prstGeom prst="rect">
            <a:avLst/>
          </a:prstGeom>
        </p:spPr>
      </p:pic>
      <p:sp>
        <p:nvSpPr>
          <p:cNvPr id="24" name="Oval 23">
            <a:extLst>
              <a:ext uri="{FF2B5EF4-FFF2-40B4-BE49-F238E27FC236}">
                <a16:creationId xmlns:a16="http://schemas.microsoft.com/office/drawing/2014/main" id="{159BC6A8-5714-2AB1-A1D1-3ADBD3395609}"/>
              </a:ext>
            </a:extLst>
          </p:cNvPr>
          <p:cNvSpPr/>
          <p:nvPr/>
        </p:nvSpPr>
        <p:spPr bwMode="gray">
          <a:xfrm>
            <a:off x="1082371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5" name="Picture 24">
            <a:extLst>
              <a:ext uri="{FF2B5EF4-FFF2-40B4-BE49-F238E27FC236}">
                <a16:creationId xmlns:a16="http://schemas.microsoft.com/office/drawing/2014/main" id="{F4C9B8F1-CF82-E122-23C9-19B93CF77201}"/>
              </a:ext>
            </a:extLst>
          </p:cNvPr>
          <p:cNvPicPr>
            <a:picLocks noChangeAspect="1"/>
          </p:cNvPicPr>
          <p:nvPr/>
        </p:nvPicPr>
        <p:blipFill>
          <a:blip r:embed="rId10"/>
          <a:stretch>
            <a:fillRect/>
          </a:stretch>
        </p:blipFill>
        <p:spPr>
          <a:xfrm>
            <a:off x="6217937" y="631288"/>
            <a:ext cx="1915118" cy="4057852"/>
          </a:xfrm>
          <a:prstGeom prst="rect">
            <a:avLst/>
          </a:prstGeom>
        </p:spPr>
      </p:pic>
      <p:sp>
        <p:nvSpPr>
          <p:cNvPr id="26" name="Oval 25">
            <a:extLst>
              <a:ext uri="{FF2B5EF4-FFF2-40B4-BE49-F238E27FC236}">
                <a16:creationId xmlns:a16="http://schemas.microsoft.com/office/drawing/2014/main" id="{F29EED90-6606-C988-D7B9-4D8B6214229A}"/>
              </a:ext>
            </a:extLst>
          </p:cNvPr>
          <p:cNvSpPr/>
          <p:nvPr/>
        </p:nvSpPr>
        <p:spPr bwMode="gray">
          <a:xfrm>
            <a:off x="699547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3</a:t>
            </a:r>
          </a:p>
        </p:txBody>
      </p:sp>
      <p:pic>
        <p:nvPicPr>
          <p:cNvPr id="28" name="Picture 27">
            <a:extLst>
              <a:ext uri="{FF2B5EF4-FFF2-40B4-BE49-F238E27FC236}">
                <a16:creationId xmlns:a16="http://schemas.microsoft.com/office/drawing/2014/main" id="{9DD75EE7-DE11-E318-3582-8BA6FEF4D2E2}"/>
              </a:ext>
            </a:extLst>
          </p:cNvPr>
          <p:cNvPicPr>
            <a:picLocks noChangeAspect="1"/>
          </p:cNvPicPr>
          <p:nvPr/>
        </p:nvPicPr>
        <p:blipFill>
          <a:blip r:embed="rId11"/>
          <a:stretch>
            <a:fillRect/>
          </a:stretch>
        </p:blipFill>
        <p:spPr>
          <a:xfrm>
            <a:off x="210711" y="5976480"/>
            <a:ext cx="2790531" cy="629013"/>
          </a:xfrm>
          <a:prstGeom prst="rect">
            <a:avLst/>
          </a:prstGeom>
        </p:spPr>
      </p:pic>
      <p:sp>
        <p:nvSpPr>
          <p:cNvPr id="29" name="Donut 28">
            <a:extLst>
              <a:ext uri="{FF2B5EF4-FFF2-40B4-BE49-F238E27FC236}">
                <a16:creationId xmlns:a16="http://schemas.microsoft.com/office/drawing/2014/main" id="{CBA376F3-24C6-573D-F80F-0A5203E798DE}"/>
              </a:ext>
            </a:extLst>
          </p:cNvPr>
          <p:cNvSpPr/>
          <p:nvPr/>
        </p:nvSpPr>
        <p:spPr bwMode="gray">
          <a:xfrm>
            <a:off x="517827" y="5875878"/>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31" name="Straight Arrow Connector 30">
            <a:extLst>
              <a:ext uri="{FF2B5EF4-FFF2-40B4-BE49-F238E27FC236}">
                <a16:creationId xmlns:a16="http://schemas.microsoft.com/office/drawing/2014/main" id="{34217C3A-4992-259D-41B5-018F43ED4BC4}"/>
              </a:ext>
            </a:extLst>
          </p:cNvPr>
          <p:cNvCxnSpPr>
            <a:cxnSpLocks/>
            <a:stCxn id="29" idx="0"/>
            <a:endCxn id="4" idx="2"/>
          </p:cNvCxnSpPr>
          <p:nvPr/>
        </p:nvCxnSpPr>
        <p:spPr>
          <a:xfrm flipV="1">
            <a:off x="775227" y="4689140"/>
            <a:ext cx="393044" cy="1186738"/>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373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7FB9E-E1DD-E42E-9FDF-EB633253E07E}"/>
              </a:ext>
            </a:extLst>
          </p:cNvPr>
          <p:cNvPicPr>
            <a:picLocks noChangeAspect="1"/>
          </p:cNvPicPr>
          <p:nvPr/>
        </p:nvPicPr>
        <p:blipFill>
          <a:blip r:embed="rId3"/>
          <a:stretch>
            <a:fillRect/>
          </a:stretch>
        </p:blipFill>
        <p:spPr>
          <a:xfrm>
            <a:off x="472537" y="561788"/>
            <a:ext cx="1915118" cy="4057852"/>
          </a:xfrm>
          <a:prstGeom prst="rect">
            <a:avLst/>
          </a:prstGeom>
        </p:spPr>
      </p:pic>
      <p:pic>
        <p:nvPicPr>
          <p:cNvPr id="7" name="Picture 6">
            <a:extLst>
              <a:ext uri="{FF2B5EF4-FFF2-40B4-BE49-F238E27FC236}">
                <a16:creationId xmlns:a16="http://schemas.microsoft.com/office/drawing/2014/main" id="{A1BBBB27-8322-FBEC-6F74-570B216BC984}"/>
              </a:ext>
            </a:extLst>
          </p:cNvPr>
          <p:cNvPicPr>
            <a:picLocks noChangeAspect="1"/>
          </p:cNvPicPr>
          <p:nvPr/>
        </p:nvPicPr>
        <p:blipFill>
          <a:blip r:embed="rId4"/>
          <a:stretch>
            <a:fillRect/>
          </a:stretch>
        </p:blipFill>
        <p:spPr>
          <a:xfrm>
            <a:off x="2964519" y="561788"/>
            <a:ext cx="1915118" cy="4057852"/>
          </a:xfrm>
          <a:prstGeom prst="rect">
            <a:avLst/>
          </a:prstGeom>
        </p:spPr>
      </p:pic>
      <p:sp>
        <p:nvSpPr>
          <p:cNvPr id="13" name="Oval 12">
            <a:extLst>
              <a:ext uri="{FF2B5EF4-FFF2-40B4-BE49-F238E27FC236}">
                <a16:creationId xmlns:a16="http://schemas.microsoft.com/office/drawing/2014/main" id="{7DA70C94-B2B9-2733-B48B-649F6D4E04EE}"/>
              </a:ext>
            </a:extLst>
          </p:cNvPr>
          <p:cNvSpPr/>
          <p:nvPr/>
        </p:nvSpPr>
        <p:spPr bwMode="gray">
          <a:xfrm>
            <a:off x="55145" y="63472"/>
            <a:ext cx="497826" cy="498316"/>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a:extLst>
              <a:ext uri="{FF2B5EF4-FFF2-40B4-BE49-F238E27FC236}">
                <a16:creationId xmlns:a16="http://schemas.microsoft.com/office/drawing/2014/main" id="{089ED4A6-FCB9-6274-9B60-6D3BC6933998}"/>
              </a:ext>
            </a:extLst>
          </p:cNvPr>
          <p:cNvPicPr>
            <a:picLocks noChangeAspect="1"/>
          </p:cNvPicPr>
          <p:nvPr/>
        </p:nvPicPr>
        <p:blipFill>
          <a:blip r:embed="rId5"/>
          <a:stretch>
            <a:fillRect/>
          </a:stretch>
        </p:blipFill>
        <p:spPr>
          <a:xfrm>
            <a:off x="257516" y="5366624"/>
            <a:ext cx="3311233" cy="929588"/>
          </a:xfrm>
          <a:prstGeom prst="rect">
            <a:avLst/>
          </a:prstGeom>
        </p:spPr>
      </p:pic>
      <p:sp>
        <p:nvSpPr>
          <p:cNvPr id="15" name="Oval 14">
            <a:extLst>
              <a:ext uri="{FF2B5EF4-FFF2-40B4-BE49-F238E27FC236}">
                <a16:creationId xmlns:a16="http://schemas.microsoft.com/office/drawing/2014/main" id="{22B66F6D-2EAF-5AB9-2084-16D8B6A95DFA}"/>
              </a:ext>
            </a:extLst>
          </p:cNvPr>
          <p:cNvSpPr/>
          <p:nvPr/>
        </p:nvSpPr>
        <p:spPr bwMode="gray">
          <a:xfrm>
            <a:off x="2855242" y="6123088"/>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pic>
        <p:nvPicPr>
          <p:cNvPr id="16" name="Picture 15">
            <a:extLst>
              <a:ext uri="{FF2B5EF4-FFF2-40B4-BE49-F238E27FC236}">
                <a16:creationId xmlns:a16="http://schemas.microsoft.com/office/drawing/2014/main" id="{87B6A965-A489-F697-6E72-A6CC1FD459FC}"/>
              </a:ext>
            </a:extLst>
          </p:cNvPr>
          <p:cNvPicPr>
            <a:picLocks noChangeAspect="1"/>
          </p:cNvPicPr>
          <p:nvPr/>
        </p:nvPicPr>
        <p:blipFill>
          <a:blip r:embed="rId6"/>
          <a:stretch>
            <a:fillRect/>
          </a:stretch>
        </p:blipFill>
        <p:spPr>
          <a:xfrm>
            <a:off x="4251274" y="5337185"/>
            <a:ext cx="1248329" cy="1369436"/>
          </a:xfrm>
          <a:prstGeom prst="rect">
            <a:avLst/>
          </a:prstGeom>
        </p:spPr>
      </p:pic>
      <p:sp>
        <p:nvSpPr>
          <p:cNvPr id="17" name="Oval 16">
            <a:extLst>
              <a:ext uri="{FF2B5EF4-FFF2-40B4-BE49-F238E27FC236}">
                <a16:creationId xmlns:a16="http://schemas.microsoft.com/office/drawing/2014/main" id="{553A9E66-5C48-89DD-16F5-3BA3F2FA7F0A}"/>
              </a:ext>
            </a:extLst>
          </p:cNvPr>
          <p:cNvSpPr/>
          <p:nvPr/>
        </p:nvSpPr>
        <p:spPr bwMode="gray">
          <a:xfrm>
            <a:off x="4274987" y="6093649"/>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pic>
        <p:nvPicPr>
          <p:cNvPr id="18" name="Picture 17">
            <a:extLst>
              <a:ext uri="{FF2B5EF4-FFF2-40B4-BE49-F238E27FC236}">
                <a16:creationId xmlns:a16="http://schemas.microsoft.com/office/drawing/2014/main" id="{0762E674-99C9-11EC-6F44-3BE753B6EE30}"/>
              </a:ext>
            </a:extLst>
          </p:cNvPr>
          <p:cNvPicPr>
            <a:picLocks noChangeAspect="1"/>
          </p:cNvPicPr>
          <p:nvPr/>
        </p:nvPicPr>
        <p:blipFill>
          <a:blip r:embed="rId7"/>
          <a:stretch>
            <a:fillRect/>
          </a:stretch>
        </p:blipFill>
        <p:spPr>
          <a:xfrm>
            <a:off x="6326143" y="4951764"/>
            <a:ext cx="2827649" cy="1531364"/>
          </a:xfrm>
          <a:prstGeom prst="rect">
            <a:avLst/>
          </a:prstGeom>
        </p:spPr>
      </p:pic>
      <p:sp>
        <p:nvSpPr>
          <p:cNvPr id="19" name="Oval 18">
            <a:extLst>
              <a:ext uri="{FF2B5EF4-FFF2-40B4-BE49-F238E27FC236}">
                <a16:creationId xmlns:a16="http://schemas.microsoft.com/office/drawing/2014/main" id="{5D9DF084-9C55-0224-D861-09F7231F86ED}"/>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C2FCB198-6DB8-B168-2D52-E0D800923701}"/>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A4CAF4BA-3841-4CC9-DEF5-34BC214D3E48}"/>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a:extLst>
              <a:ext uri="{FF2B5EF4-FFF2-40B4-BE49-F238E27FC236}">
                <a16:creationId xmlns:a16="http://schemas.microsoft.com/office/drawing/2014/main" id="{8BA58FF4-2750-4FAF-57CA-F28450A1FB41}"/>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pic>
        <p:nvPicPr>
          <p:cNvPr id="24" name="Picture 23">
            <a:extLst>
              <a:ext uri="{FF2B5EF4-FFF2-40B4-BE49-F238E27FC236}">
                <a16:creationId xmlns:a16="http://schemas.microsoft.com/office/drawing/2014/main" id="{F2134CC7-7F46-DD5E-21E1-A8770FD4FB00}"/>
              </a:ext>
            </a:extLst>
          </p:cNvPr>
          <p:cNvPicPr>
            <a:picLocks noChangeAspect="1"/>
          </p:cNvPicPr>
          <p:nvPr/>
        </p:nvPicPr>
        <p:blipFill>
          <a:blip r:embed="rId8"/>
          <a:stretch>
            <a:fillRect/>
          </a:stretch>
        </p:blipFill>
        <p:spPr>
          <a:xfrm>
            <a:off x="4885547" y="561788"/>
            <a:ext cx="1915118" cy="4057852"/>
          </a:xfrm>
          <a:prstGeom prst="rect">
            <a:avLst/>
          </a:prstGeom>
        </p:spPr>
      </p:pic>
      <p:pic>
        <p:nvPicPr>
          <p:cNvPr id="25" name="Picture 24">
            <a:extLst>
              <a:ext uri="{FF2B5EF4-FFF2-40B4-BE49-F238E27FC236}">
                <a16:creationId xmlns:a16="http://schemas.microsoft.com/office/drawing/2014/main" id="{F8197C7F-458A-E9F5-CE64-187684139E93}"/>
              </a:ext>
            </a:extLst>
          </p:cNvPr>
          <p:cNvPicPr>
            <a:picLocks noChangeAspect="1"/>
          </p:cNvPicPr>
          <p:nvPr/>
        </p:nvPicPr>
        <p:blipFill>
          <a:blip r:embed="rId9"/>
          <a:stretch>
            <a:fillRect/>
          </a:stretch>
        </p:blipFill>
        <p:spPr>
          <a:xfrm>
            <a:off x="6787133" y="561788"/>
            <a:ext cx="1915118" cy="4057852"/>
          </a:xfrm>
          <a:prstGeom prst="rect">
            <a:avLst/>
          </a:prstGeom>
        </p:spPr>
      </p:pic>
      <p:sp>
        <p:nvSpPr>
          <p:cNvPr id="26" name="Oval 25">
            <a:extLst>
              <a:ext uri="{FF2B5EF4-FFF2-40B4-BE49-F238E27FC236}">
                <a16:creationId xmlns:a16="http://schemas.microsoft.com/office/drawing/2014/main" id="{859AFE40-1738-CA7A-3032-9103C8E954F2}"/>
              </a:ext>
            </a:extLst>
          </p:cNvPr>
          <p:cNvSpPr/>
          <p:nvPr/>
        </p:nvSpPr>
        <p:spPr bwMode="gray">
          <a:xfrm>
            <a:off x="5663086"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E6B873CB-582B-5956-E432-17F23595657F}"/>
              </a:ext>
            </a:extLst>
          </p:cNvPr>
          <p:cNvSpPr/>
          <p:nvPr/>
        </p:nvSpPr>
        <p:spPr bwMode="gray">
          <a:xfrm>
            <a:off x="3742058" y="3868206"/>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28" name="Oval 27">
            <a:extLst>
              <a:ext uri="{FF2B5EF4-FFF2-40B4-BE49-F238E27FC236}">
                <a16:creationId xmlns:a16="http://schemas.microsoft.com/office/drawing/2014/main" id="{652F182A-456D-7118-CE99-044E8FCFA000}"/>
              </a:ext>
            </a:extLst>
          </p:cNvPr>
          <p:cNvSpPr/>
          <p:nvPr/>
        </p:nvSpPr>
        <p:spPr bwMode="gray">
          <a:xfrm>
            <a:off x="7564672"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9" name="Picture 28">
            <a:extLst>
              <a:ext uri="{FF2B5EF4-FFF2-40B4-BE49-F238E27FC236}">
                <a16:creationId xmlns:a16="http://schemas.microsoft.com/office/drawing/2014/main" id="{FFB29B4C-29E9-BF05-1AFC-A02A724FB8F5}"/>
              </a:ext>
            </a:extLst>
          </p:cNvPr>
          <p:cNvPicPr>
            <a:picLocks noChangeAspect="1"/>
          </p:cNvPicPr>
          <p:nvPr/>
        </p:nvPicPr>
        <p:blipFill>
          <a:blip r:embed="rId10"/>
          <a:stretch>
            <a:fillRect/>
          </a:stretch>
        </p:blipFill>
        <p:spPr>
          <a:xfrm>
            <a:off x="9571923" y="561788"/>
            <a:ext cx="1915118" cy="4057852"/>
          </a:xfrm>
          <a:prstGeom prst="rect">
            <a:avLst/>
          </a:prstGeom>
        </p:spPr>
      </p:pic>
      <p:sp>
        <p:nvSpPr>
          <p:cNvPr id="30" name="Oval 29">
            <a:extLst>
              <a:ext uri="{FF2B5EF4-FFF2-40B4-BE49-F238E27FC236}">
                <a16:creationId xmlns:a16="http://schemas.microsoft.com/office/drawing/2014/main" id="{1F81F563-6E8D-95A1-3093-A04839B43DA6}"/>
              </a:ext>
            </a:extLst>
          </p:cNvPr>
          <p:cNvSpPr/>
          <p:nvPr/>
        </p:nvSpPr>
        <p:spPr bwMode="gray">
          <a:xfrm>
            <a:off x="10261282" y="3284984"/>
            <a:ext cx="536400" cy="53640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sp>
        <p:nvSpPr>
          <p:cNvPr id="31" name="Oval 30">
            <a:extLst>
              <a:ext uri="{FF2B5EF4-FFF2-40B4-BE49-F238E27FC236}">
                <a16:creationId xmlns:a16="http://schemas.microsoft.com/office/drawing/2014/main" id="{3A3E1EB7-C8D2-BC0C-9FF4-F3FC34C079EF}"/>
              </a:ext>
            </a:extLst>
          </p:cNvPr>
          <p:cNvSpPr/>
          <p:nvPr/>
        </p:nvSpPr>
        <p:spPr bwMode="gray">
          <a:xfrm>
            <a:off x="10349462" y="3865200"/>
            <a:ext cx="360040" cy="36004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spTree>
    <p:extLst>
      <p:ext uri="{BB962C8B-B14F-4D97-AF65-F5344CB8AC3E}">
        <p14:creationId xmlns:p14="http://schemas.microsoft.com/office/powerpoint/2010/main" val="75441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876F62-9CBE-E7E8-8C90-5BF2056A6C2E}"/>
              </a:ext>
            </a:extLst>
          </p:cNvPr>
          <p:cNvPicPr>
            <a:picLocks noChangeAspect="1"/>
          </p:cNvPicPr>
          <p:nvPr/>
        </p:nvPicPr>
        <p:blipFill>
          <a:blip r:embed="rId3"/>
          <a:stretch>
            <a:fillRect/>
          </a:stretch>
        </p:blipFill>
        <p:spPr>
          <a:xfrm>
            <a:off x="480963" y="548680"/>
            <a:ext cx="1652313" cy="3501008"/>
          </a:xfrm>
          <a:prstGeom prst="rect">
            <a:avLst/>
          </a:prstGeom>
        </p:spPr>
      </p:pic>
      <p:pic>
        <p:nvPicPr>
          <p:cNvPr id="7" name="Picture 6">
            <a:extLst>
              <a:ext uri="{FF2B5EF4-FFF2-40B4-BE49-F238E27FC236}">
                <a16:creationId xmlns:a16="http://schemas.microsoft.com/office/drawing/2014/main" id="{C9BAE26F-DC6F-5062-B4E1-E81ED3F6A9A7}"/>
              </a:ext>
            </a:extLst>
          </p:cNvPr>
          <p:cNvPicPr>
            <a:picLocks noChangeAspect="1"/>
          </p:cNvPicPr>
          <p:nvPr/>
        </p:nvPicPr>
        <p:blipFill>
          <a:blip r:embed="rId4"/>
          <a:stretch>
            <a:fillRect/>
          </a:stretch>
        </p:blipFill>
        <p:spPr>
          <a:xfrm>
            <a:off x="4081364" y="548679"/>
            <a:ext cx="1652314" cy="3501009"/>
          </a:xfrm>
          <a:prstGeom prst="rect">
            <a:avLst/>
          </a:prstGeom>
        </p:spPr>
      </p:pic>
      <p:pic>
        <p:nvPicPr>
          <p:cNvPr id="8" name="Picture 7">
            <a:extLst>
              <a:ext uri="{FF2B5EF4-FFF2-40B4-BE49-F238E27FC236}">
                <a16:creationId xmlns:a16="http://schemas.microsoft.com/office/drawing/2014/main" id="{3ACC1D42-A882-F705-4867-C49F2B851595}"/>
              </a:ext>
            </a:extLst>
          </p:cNvPr>
          <p:cNvPicPr>
            <a:picLocks noChangeAspect="1"/>
          </p:cNvPicPr>
          <p:nvPr/>
        </p:nvPicPr>
        <p:blipFill>
          <a:blip r:embed="rId5"/>
          <a:stretch>
            <a:fillRect/>
          </a:stretch>
        </p:blipFill>
        <p:spPr>
          <a:xfrm>
            <a:off x="6123151" y="4777634"/>
            <a:ext cx="3024336" cy="1655501"/>
          </a:xfrm>
          <a:prstGeom prst="rect">
            <a:avLst/>
          </a:prstGeom>
        </p:spPr>
      </p:pic>
      <p:pic>
        <p:nvPicPr>
          <p:cNvPr id="9" name="Picture 8">
            <a:extLst>
              <a:ext uri="{FF2B5EF4-FFF2-40B4-BE49-F238E27FC236}">
                <a16:creationId xmlns:a16="http://schemas.microsoft.com/office/drawing/2014/main" id="{FFFC0A49-35F4-03F5-2BB2-E84C0C17A153}"/>
              </a:ext>
            </a:extLst>
          </p:cNvPr>
          <p:cNvPicPr>
            <a:picLocks noChangeAspect="1"/>
          </p:cNvPicPr>
          <p:nvPr/>
        </p:nvPicPr>
        <p:blipFill>
          <a:blip r:embed="rId6"/>
          <a:stretch>
            <a:fillRect/>
          </a:stretch>
        </p:blipFill>
        <p:spPr>
          <a:xfrm>
            <a:off x="2281163" y="548679"/>
            <a:ext cx="1652314" cy="3501009"/>
          </a:xfrm>
          <a:prstGeom prst="rect">
            <a:avLst/>
          </a:prstGeom>
        </p:spPr>
      </p:pic>
      <p:pic>
        <p:nvPicPr>
          <p:cNvPr id="10" name="Picture 9">
            <a:extLst>
              <a:ext uri="{FF2B5EF4-FFF2-40B4-BE49-F238E27FC236}">
                <a16:creationId xmlns:a16="http://schemas.microsoft.com/office/drawing/2014/main" id="{C1880F16-239F-F5F7-781F-7A667EBDF2B0}"/>
              </a:ext>
            </a:extLst>
          </p:cNvPr>
          <p:cNvPicPr>
            <a:picLocks noChangeAspect="1"/>
          </p:cNvPicPr>
          <p:nvPr/>
        </p:nvPicPr>
        <p:blipFill rotWithShape="1">
          <a:blip r:embed="rId7"/>
          <a:srcRect l="39221" t="59646" r="1"/>
          <a:stretch/>
        </p:blipFill>
        <p:spPr>
          <a:xfrm>
            <a:off x="1129035" y="2636912"/>
            <a:ext cx="1004241" cy="1412774"/>
          </a:xfrm>
          <a:prstGeom prst="rect">
            <a:avLst/>
          </a:prstGeom>
        </p:spPr>
      </p:pic>
      <p:pic>
        <p:nvPicPr>
          <p:cNvPr id="11" name="Picture 10">
            <a:extLst>
              <a:ext uri="{FF2B5EF4-FFF2-40B4-BE49-F238E27FC236}">
                <a16:creationId xmlns:a16="http://schemas.microsoft.com/office/drawing/2014/main" id="{BE6CF56D-917A-9786-F72C-55B9C7A44FAB}"/>
              </a:ext>
            </a:extLst>
          </p:cNvPr>
          <p:cNvPicPr>
            <a:picLocks noChangeAspect="1"/>
          </p:cNvPicPr>
          <p:nvPr/>
        </p:nvPicPr>
        <p:blipFill rotWithShape="1">
          <a:blip r:embed="rId7"/>
          <a:srcRect l="39370" t="60062" r="5526" b="8646"/>
          <a:stretch/>
        </p:blipFill>
        <p:spPr>
          <a:xfrm>
            <a:off x="1270516" y="4923222"/>
            <a:ext cx="1436289" cy="1728193"/>
          </a:xfrm>
          <a:prstGeom prst="rect">
            <a:avLst/>
          </a:prstGeom>
        </p:spPr>
      </p:pic>
      <p:sp>
        <p:nvSpPr>
          <p:cNvPr id="13" name="Oval 12">
            <a:extLst>
              <a:ext uri="{FF2B5EF4-FFF2-40B4-BE49-F238E27FC236}">
                <a16:creationId xmlns:a16="http://schemas.microsoft.com/office/drawing/2014/main" id="{2FEE888B-6F17-9205-52F2-C4549486F754}"/>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FF7AF1DD-80F1-16AE-78F4-9BEB5ECE1769}"/>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703A9944-9ACF-4DDE-C6EC-1241D447A989}"/>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a:extLst>
              <a:ext uri="{FF2B5EF4-FFF2-40B4-BE49-F238E27FC236}">
                <a16:creationId xmlns:a16="http://schemas.microsoft.com/office/drawing/2014/main" id="{6D14B06C-87F3-A70A-46BB-D400625EC5FE}"/>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cxnSp>
        <p:nvCxnSpPr>
          <p:cNvPr id="17" name="Straight Arrow Connector 16">
            <a:extLst>
              <a:ext uri="{FF2B5EF4-FFF2-40B4-BE49-F238E27FC236}">
                <a16:creationId xmlns:a16="http://schemas.microsoft.com/office/drawing/2014/main" id="{3576B1E2-4571-6B39-01AE-C51BE0CF3FD0}"/>
              </a:ext>
            </a:extLst>
          </p:cNvPr>
          <p:cNvCxnSpPr>
            <a:cxnSpLocks/>
            <a:endCxn id="9" idx="2"/>
          </p:cNvCxnSpPr>
          <p:nvPr/>
        </p:nvCxnSpPr>
        <p:spPr>
          <a:xfrm flipV="1">
            <a:off x="2560554" y="4049688"/>
            <a:ext cx="546766" cy="1035496"/>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E88A41-F29D-3FB1-BEB3-B4F21B6BE0CD}"/>
              </a:ext>
            </a:extLst>
          </p:cNvPr>
          <p:cNvCxnSpPr>
            <a:cxnSpLocks/>
            <a:endCxn id="7" idx="2"/>
          </p:cNvCxnSpPr>
          <p:nvPr/>
        </p:nvCxnSpPr>
        <p:spPr>
          <a:xfrm flipV="1">
            <a:off x="2623252" y="4049688"/>
            <a:ext cx="2284269" cy="1467544"/>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Donut 23">
            <a:extLst>
              <a:ext uri="{FF2B5EF4-FFF2-40B4-BE49-F238E27FC236}">
                <a16:creationId xmlns:a16="http://schemas.microsoft.com/office/drawing/2014/main" id="{C2ABA1E4-3490-15DE-BA99-8B8B32FFB314}"/>
              </a:ext>
            </a:extLst>
          </p:cNvPr>
          <p:cNvSpPr/>
          <p:nvPr/>
        </p:nvSpPr>
        <p:spPr bwMode="gray">
          <a:xfrm>
            <a:off x="1618476" y="3307560"/>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25" name="Straight Arrow Connector 24">
            <a:extLst>
              <a:ext uri="{FF2B5EF4-FFF2-40B4-BE49-F238E27FC236}">
                <a16:creationId xmlns:a16="http://schemas.microsoft.com/office/drawing/2014/main" id="{FD595EBD-5B4A-E6AA-6590-6BD99CB09037}"/>
              </a:ext>
            </a:extLst>
          </p:cNvPr>
          <p:cNvCxnSpPr>
            <a:cxnSpLocks/>
            <a:stCxn id="24" idx="4"/>
            <a:endCxn id="11" idx="0"/>
          </p:cNvCxnSpPr>
          <p:nvPr/>
        </p:nvCxnSpPr>
        <p:spPr>
          <a:xfrm>
            <a:off x="1875876" y="3822544"/>
            <a:ext cx="112785" cy="1100678"/>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924257"/>
      </p:ext>
    </p:extLst>
  </p:cSld>
  <p:clrMapOvr>
    <a:masterClrMapping/>
  </p:clrMapOvr>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F24384FABC236469C9CD554DB414A52" ma:contentTypeVersion="6" ma:contentTypeDescription="Crear nuevo documento." ma:contentTypeScope="" ma:versionID="d3af030cebed37fa8cb1f21eb7cf2988">
  <xsd:schema xmlns:xsd="http://www.w3.org/2001/XMLSchema" xmlns:xs="http://www.w3.org/2001/XMLSchema" xmlns:p="http://schemas.microsoft.com/office/2006/metadata/properties" xmlns:ns2="2394d3b4-0180-4131-885a-ce664fdb0b5d" targetNamespace="http://schemas.microsoft.com/office/2006/metadata/properties" ma:root="true" ma:fieldsID="7c324caf8d8992a063802a0d2f7ebe23" ns2:_="">
    <xsd:import namespace="2394d3b4-0180-4131-885a-ce664fdb0b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4d3b4-0180-4131-885a-ce664fdb0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37AF1C-208D-4B94-85E3-58628191A4CD}">
  <ds:schemaRefs>
    <ds:schemaRef ds:uri="http://schemas.microsoft.com/sharepoint/v3/contenttype/forms"/>
  </ds:schemaRefs>
</ds:datastoreItem>
</file>

<file path=customXml/itemProps2.xml><?xml version="1.0" encoding="utf-8"?>
<ds:datastoreItem xmlns:ds="http://schemas.openxmlformats.org/officeDocument/2006/customXml" ds:itemID="{F5400024-23D7-45C1-9D44-0D2EA73F9F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4d3b4-0180-4131-885a-ce664fdb0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24EC4B-66EC-43C6-8B5F-4BECDA00AF6B}">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2394d3b4-0180-4131-885a-ce664fdb0b5d"/>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{A7E9EDF0-B5FE-9643-9291-E5E48A56EBD6}tf10001122</Template>
  <TotalTime>10411</TotalTime>
  <Words>1046</Words>
  <Application>Microsoft Macintosh PowerPoint</Application>
  <PresentationFormat>Custom</PresentationFormat>
  <Paragraphs>268</Paragraphs>
  <Slides>14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Courier New</vt:lpstr>
      <vt:lpstr>Menlo</vt:lpstr>
      <vt:lpstr>Symbol</vt:lpstr>
      <vt:lpstr>wingdings</vt:lpstr>
      <vt:lpstr>wingdings</vt:lpstr>
      <vt:lpstr>SAP_2017_16x9_black and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Elvis Percy Garcia Tincopa</cp:lastModifiedBy>
  <cp:revision>1085</cp:revision>
  <dcterms:created xsi:type="dcterms:W3CDTF">2015-10-14T11:21:43Z</dcterms:created>
  <dcterms:modified xsi:type="dcterms:W3CDTF">2022-11-05T16:39:40Z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ContentTypeId">
    <vt:lpwstr>0x010100FF24384FABC236469C9CD554DB414A52</vt:lpwstr>
  </property>
</Properties>
</file>